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4"/>
  </p:notesMasterIdLst>
  <p:sldIdLst>
    <p:sldId id="256" r:id="rId2"/>
    <p:sldId id="268" r:id="rId3"/>
    <p:sldId id="257" r:id="rId4"/>
    <p:sldId id="274" r:id="rId5"/>
    <p:sldId id="266" r:id="rId6"/>
    <p:sldId id="262" r:id="rId7"/>
    <p:sldId id="269" r:id="rId8"/>
    <p:sldId id="270" r:id="rId9"/>
    <p:sldId id="271" r:id="rId10"/>
    <p:sldId id="272" r:id="rId11"/>
    <p:sldId id="273" r:id="rId12"/>
    <p:sldId id="275" r:id="rId13"/>
    <p:sldId id="276" r:id="rId14"/>
    <p:sldId id="281" r:id="rId15"/>
    <p:sldId id="282" r:id="rId16"/>
    <p:sldId id="277" r:id="rId17"/>
    <p:sldId id="278" r:id="rId18"/>
    <p:sldId id="283" r:id="rId19"/>
    <p:sldId id="284" r:id="rId20"/>
    <p:sldId id="285" r:id="rId21"/>
    <p:sldId id="279" r:id="rId22"/>
    <p:sldId id="28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909" autoAdjust="0"/>
  </p:normalViewPr>
  <p:slideViewPr>
    <p:cSldViewPr snapToGrid="0">
      <p:cViewPr varScale="1">
        <p:scale>
          <a:sx n="78" d="100"/>
          <a:sy n="78" d="100"/>
        </p:scale>
        <p:origin x="85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FE4BBA-182A-4FE0-A514-06BF7A9741BB}" type="datetimeFigureOut">
              <a:rPr lang="en-GB" smtClean="0"/>
              <a:t>09/10/2020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689545-B2AC-43B1-9A12-C74EF8AB46C8}" type="slidenum">
              <a:rPr lang="en-GB" smtClean="0"/>
              <a:t>‹#›</a:t>
            </a:fld>
            <a:endParaRPr lang="en-GB"/>
          </a:p>
        </p:txBody>
      </p:sp>
    </p:spTree>
    <p:extLst>
      <p:ext uri="{BB962C8B-B14F-4D97-AF65-F5344CB8AC3E}">
        <p14:creationId xmlns:p14="http://schemas.microsoft.com/office/powerpoint/2010/main" val="1607986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1</a:t>
            </a:r>
            <a:endParaRPr lang="en-GB"/>
          </a:p>
        </p:txBody>
      </p:sp>
      <p:sp>
        <p:nvSpPr>
          <p:cNvPr id="4" name="Slide Number Placeholder 3"/>
          <p:cNvSpPr>
            <a:spLocks noGrp="1"/>
          </p:cNvSpPr>
          <p:nvPr>
            <p:ph type="sldNum" sz="quarter" idx="10"/>
          </p:nvPr>
        </p:nvSpPr>
        <p:spPr/>
        <p:txBody>
          <a:bodyPr/>
          <a:lstStyle/>
          <a:p>
            <a:fld id="{40689545-B2AC-43B1-9A12-C74EF8AB46C8}" type="slidenum">
              <a:rPr lang="en-GB" smtClean="0"/>
              <a:t>2</a:t>
            </a:fld>
            <a:endParaRPr lang="en-GB"/>
          </a:p>
        </p:txBody>
      </p:sp>
    </p:spTree>
    <p:extLst>
      <p:ext uri="{BB962C8B-B14F-4D97-AF65-F5344CB8AC3E}">
        <p14:creationId xmlns:p14="http://schemas.microsoft.com/office/powerpoint/2010/main" val="2907766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689545-B2AC-43B1-9A12-C74EF8AB46C8}" type="slidenum">
              <a:rPr lang="en-GB" smtClean="0"/>
              <a:t>22</a:t>
            </a:fld>
            <a:endParaRPr lang="en-GB"/>
          </a:p>
        </p:txBody>
      </p:sp>
    </p:spTree>
    <p:extLst>
      <p:ext uri="{BB962C8B-B14F-4D97-AF65-F5344CB8AC3E}">
        <p14:creationId xmlns:p14="http://schemas.microsoft.com/office/powerpoint/2010/main" val="3037186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4EE406-65F3-48F9-B242-1B913E6E78AC}" type="datetimeFigureOut">
              <a:rPr lang="en-GB" smtClean="0"/>
              <a:t>09/10/2020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6232F1-185B-42C3-83DA-6C28631AA3AD}" type="slidenum">
              <a:rPr lang="en-GB" smtClean="0"/>
              <a:t>‹#›</a:t>
            </a:fld>
            <a:endParaRPr lang="en-GB"/>
          </a:p>
        </p:txBody>
      </p:sp>
    </p:spTree>
    <p:extLst>
      <p:ext uri="{BB962C8B-B14F-4D97-AF65-F5344CB8AC3E}">
        <p14:creationId xmlns:p14="http://schemas.microsoft.com/office/powerpoint/2010/main" val="99202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4EE406-65F3-48F9-B242-1B913E6E78AC}" type="datetimeFigureOut">
              <a:rPr lang="en-GB" smtClean="0"/>
              <a:t>09/10/2020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6232F1-185B-42C3-83DA-6C28631AA3AD}" type="slidenum">
              <a:rPr lang="en-GB" smtClean="0"/>
              <a:t>‹#›</a:t>
            </a:fld>
            <a:endParaRPr lang="en-GB"/>
          </a:p>
        </p:txBody>
      </p:sp>
    </p:spTree>
    <p:extLst>
      <p:ext uri="{BB962C8B-B14F-4D97-AF65-F5344CB8AC3E}">
        <p14:creationId xmlns:p14="http://schemas.microsoft.com/office/powerpoint/2010/main" val="161745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C4EE406-65F3-48F9-B242-1B913E6E78AC}" type="datetimeFigureOut">
              <a:rPr lang="en-GB" smtClean="0"/>
              <a:t>09/10/2020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6232F1-185B-42C3-83DA-6C28631AA3AD}" type="slidenum">
              <a:rPr lang="en-GB" smtClean="0"/>
              <a:t>‹#›</a:t>
            </a:fld>
            <a:endParaRPr lang="en-GB"/>
          </a:p>
        </p:txBody>
      </p:sp>
    </p:spTree>
    <p:extLst>
      <p:ext uri="{BB962C8B-B14F-4D97-AF65-F5344CB8AC3E}">
        <p14:creationId xmlns:p14="http://schemas.microsoft.com/office/powerpoint/2010/main" val="2250231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C4EE406-65F3-48F9-B242-1B913E6E78AC}" type="datetimeFigureOut">
              <a:rPr lang="en-GB" smtClean="0"/>
              <a:t>09/10/2020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6232F1-185B-42C3-83DA-6C28631AA3AD}"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05817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4EE406-65F3-48F9-B242-1B913E6E78AC}" type="datetimeFigureOut">
              <a:rPr lang="en-GB" smtClean="0"/>
              <a:t>09/10/2020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6232F1-185B-42C3-83DA-6C28631AA3AD}" type="slidenum">
              <a:rPr lang="en-GB" smtClean="0"/>
              <a:t>‹#›</a:t>
            </a:fld>
            <a:endParaRPr lang="en-GB"/>
          </a:p>
        </p:txBody>
      </p:sp>
    </p:spTree>
    <p:extLst>
      <p:ext uri="{BB962C8B-B14F-4D97-AF65-F5344CB8AC3E}">
        <p14:creationId xmlns:p14="http://schemas.microsoft.com/office/powerpoint/2010/main" val="858200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C4EE406-65F3-48F9-B242-1B913E6E78AC}" type="datetimeFigureOut">
              <a:rPr lang="en-GB" smtClean="0"/>
              <a:t>09/10/2020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6232F1-185B-42C3-83DA-6C28631AA3AD}" type="slidenum">
              <a:rPr lang="en-GB" smtClean="0"/>
              <a:t>‹#›</a:t>
            </a:fld>
            <a:endParaRPr lang="en-GB"/>
          </a:p>
        </p:txBody>
      </p:sp>
    </p:spTree>
    <p:extLst>
      <p:ext uri="{BB962C8B-B14F-4D97-AF65-F5344CB8AC3E}">
        <p14:creationId xmlns:p14="http://schemas.microsoft.com/office/powerpoint/2010/main" val="2850499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C4EE406-65F3-48F9-B242-1B913E6E78AC}" type="datetimeFigureOut">
              <a:rPr lang="en-GB" smtClean="0"/>
              <a:t>09/10/2020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6232F1-185B-42C3-83DA-6C28631AA3AD}" type="slidenum">
              <a:rPr lang="en-GB" smtClean="0"/>
              <a:t>‹#›</a:t>
            </a:fld>
            <a:endParaRPr lang="en-GB"/>
          </a:p>
        </p:txBody>
      </p:sp>
    </p:spTree>
    <p:extLst>
      <p:ext uri="{BB962C8B-B14F-4D97-AF65-F5344CB8AC3E}">
        <p14:creationId xmlns:p14="http://schemas.microsoft.com/office/powerpoint/2010/main" val="369807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4EE406-65F3-48F9-B242-1B913E6E78AC}" type="datetimeFigureOut">
              <a:rPr lang="en-GB" smtClean="0"/>
              <a:t>09/10/2020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6232F1-185B-42C3-83DA-6C28631AA3AD}" type="slidenum">
              <a:rPr lang="en-GB" smtClean="0"/>
              <a:t>‹#›</a:t>
            </a:fld>
            <a:endParaRPr lang="en-GB"/>
          </a:p>
        </p:txBody>
      </p:sp>
    </p:spTree>
    <p:extLst>
      <p:ext uri="{BB962C8B-B14F-4D97-AF65-F5344CB8AC3E}">
        <p14:creationId xmlns:p14="http://schemas.microsoft.com/office/powerpoint/2010/main" val="38544081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4EE406-65F3-48F9-B242-1B913E6E78AC}" type="datetimeFigureOut">
              <a:rPr lang="en-GB" smtClean="0"/>
              <a:t>09/10/2020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6232F1-185B-42C3-83DA-6C28631AA3AD}" type="slidenum">
              <a:rPr lang="en-GB" smtClean="0"/>
              <a:t>‹#›</a:t>
            </a:fld>
            <a:endParaRPr lang="en-GB"/>
          </a:p>
        </p:txBody>
      </p:sp>
    </p:spTree>
    <p:extLst>
      <p:ext uri="{BB962C8B-B14F-4D97-AF65-F5344CB8AC3E}">
        <p14:creationId xmlns:p14="http://schemas.microsoft.com/office/powerpoint/2010/main" val="1450992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C4EE406-65F3-48F9-B242-1B913E6E78AC}" type="datetimeFigureOut">
              <a:rPr lang="en-GB" smtClean="0"/>
              <a:t>09/10/2020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6232F1-185B-42C3-83DA-6C28631AA3AD}" type="slidenum">
              <a:rPr lang="en-GB" smtClean="0"/>
              <a:t>‹#›</a:t>
            </a:fld>
            <a:endParaRPr lang="en-GB"/>
          </a:p>
        </p:txBody>
      </p:sp>
    </p:spTree>
    <p:extLst>
      <p:ext uri="{BB962C8B-B14F-4D97-AF65-F5344CB8AC3E}">
        <p14:creationId xmlns:p14="http://schemas.microsoft.com/office/powerpoint/2010/main" val="2081430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4EE406-65F3-48F9-B242-1B913E6E78AC}" type="datetimeFigureOut">
              <a:rPr lang="en-GB" smtClean="0"/>
              <a:t>09/10/2020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6232F1-185B-42C3-83DA-6C28631AA3AD}" type="slidenum">
              <a:rPr lang="en-GB" smtClean="0"/>
              <a:t>‹#›</a:t>
            </a:fld>
            <a:endParaRPr lang="en-GB"/>
          </a:p>
        </p:txBody>
      </p:sp>
    </p:spTree>
    <p:extLst>
      <p:ext uri="{BB962C8B-B14F-4D97-AF65-F5344CB8AC3E}">
        <p14:creationId xmlns:p14="http://schemas.microsoft.com/office/powerpoint/2010/main" val="3076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4EE406-65F3-48F9-B242-1B913E6E78AC}" type="datetimeFigureOut">
              <a:rPr lang="en-GB" smtClean="0"/>
              <a:t>09/10/2020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6232F1-185B-42C3-83DA-6C28631AA3AD}" type="slidenum">
              <a:rPr lang="en-GB" smtClean="0"/>
              <a:t>‹#›</a:t>
            </a:fld>
            <a:endParaRPr lang="en-GB"/>
          </a:p>
        </p:txBody>
      </p:sp>
    </p:spTree>
    <p:extLst>
      <p:ext uri="{BB962C8B-B14F-4D97-AF65-F5344CB8AC3E}">
        <p14:creationId xmlns:p14="http://schemas.microsoft.com/office/powerpoint/2010/main" val="142696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4EE406-65F3-48F9-B242-1B913E6E78AC}" type="datetimeFigureOut">
              <a:rPr lang="en-GB" smtClean="0"/>
              <a:t>09/10/2020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6232F1-185B-42C3-83DA-6C28631AA3AD}" type="slidenum">
              <a:rPr lang="en-GB" smtClean="0"/>
              <a:t>‹#›</a:t>
            </a:fld>
            <a:endParaRPr lang="en-GB"/>
          </a:p>
        </p:txBody>
      </p:sp>
    </p:spTree>
    <p:extLst>
      <p:ext uri="{BB962C8B-B14F-4D97-AF65-F5344CB8AC3E}">
        <p14:creationId xmlns:p14="http://schemas.microsoft.com/office/powerpoint/2010/main" val="4277511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C4EE406-65F3-48F9-B242-1B913E6E78AC}" type="datetimeFigureOut">
              <a:rPr lang="en-GB" smtClean="0"/>
              <a:t>09/10/2020</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7A6232F1-185B-42C3-83DA-6C28631AA3AD}" type="slidenum">
              <a:rPr lang="en-GB" smtClean="0"/>
              <a:t>‹#›</a:t>
            </a:fld>
            <a:endParaRPr lang="en-GB"/>
          </a:p>
        </p:txBody>
      </p:sp>
    </p:spTree>
    <p:extLst>
      <p:ext uri="{BB962C8B-B14F-4D97-AF65-F5344CB8AC3E}">
        <p14:creationId xmlns:p14="http://schemas.microsoft.com/office/powerpoint/2010/main" val="4234595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C4EE406-65F3-48F9-B242-1B913E6E78AC}" type="datetimeFigureOut">
              <a:rPr lang="en-GB" smtClean="0"/>
              <a:t>09/10/2020</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7A6232F1-185B-42C3-83DA-6C28631AA3AD}" type="slidenum">
              <a:rPr lang="en-GB" smtClean="0"/>
              <a:t>‹#›</a:t>
            </a:fld>
            <a:endParaRPr lang="en-GB"/>
          </a:p>
        </p:txBody>
      </p:sp>
    </p:spTree>
    <p:extLst>
      <p:ext uri="{BB962C8B-B14F-4D97-AF65-F5344CB8AC3E}">
        <p14:creationId xmlns:p14="http://schemas.microsoft.com/office/powerpoint/2010/main" val="2651880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1C4EE406-65F3-48F9-B242-1B913E6E78AC}" type="datetimeFigureOut">
              <a:rPr lang="en-GB" smtClean="0"/>
              <a:t>09/10/2020</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7A6232F1-185B-42C3-83DA-6C28631AA3AD}" type="slidenum">
              <a:rPr lang="en-GB" smtClean="0"/>
              <a:t>‹#›</a:t>
            </a:fld>
            <a:endParaRPr lang="en-GB"/>
          </a:p>
        </p:txBody>
      </p:sp>
    </p:spTree>
    <p:extLst>
      <p:ext uri="{BB962C8B-B14F-4D97-AF65-F5344CB8AC3E}">
        <p14:creationId xmlns:p14="http://schemas.microsoft.com/office/powerpoint/2010/main" val="3531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4EE406-65F3-48F9-B242-1B913E6E78AC}" type="datetimeFigureOut">
              <a:rPr lang="en-GB" smtClean="0"/>
              <a:t>09/10/2020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6232F1-185B-42C3-83DA-6C28631AA3AD}" type="slidenum">
              <a:rPr lang="en-GB" smtClean="0"/>
              <a:t>‹#›</a:t>
            </a:fld>
            <a:endParaRPr lang="en-GB"/>
          </a:p>
        </p:txBody>
      </p:sp>
    </p:spTree>
    <p:extLst>
      <p:ext uri="{BB962C8B-B14F-4D97-AF65-F5344CB8AC3E}">
        <p14:creationId xmlns:p14="http://schemas.microsoft.com/office/powerpoint/2010/main" val="8812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C4EE406-65F3-48F9-B242-1B913E6E78AC}" type="datetimeFigureOut">
              <a:rPr lang="en-GB" smtClean="0"/>
              <a:t>09/10/2020</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A6232F1-185B-42C3-83DA-6C28631AA3AD}" type="slidenum">
              <a:rPr lang="en-GB" smtClean="0"/>
              <a:t>‹#›</a:t>
            </a:fld>
            <a:endParaRPr lang="en-GB"/>
          </a:p>
        </p:txBody>
      </p:sp>
    </p:spTree>
    <p:extLst>
      <p:ext uri="{BB962C8B-B14F-4D97-AF65-F5344CB8AC3E}">
        <p14:creationId xmlns:p14="http://schemas.microsoft.com/office/powerpoint/2010/main" val="90240250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hess.com/liv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12601B-4716-4CF6-839C-B3DD1C3EA647}"/>
              </a:ext>
            </a:extLst>
          </p:cNvPr>
          <p:cNvSpPr>
            <a:spLocks noGrp="1"/>
          </p:cNvSpPr>
          <p:nvPr>
            <p:ph type="ctrTitle"/>
          </p:nvPr>
        </p:nvSpPr>
        <p:spPr/>
        <p:txBody>
          <a:bodyPr/>
          <a:lstStyle/>
          <a:p>
            <a:r>
              <a:rPr lang="en-GB" dirty="0" smtClean="0"/>
              <a:t>Asian Online Nations Cup</a:t>
            </a:r>
            <a:endParaRPr lang="en-GB" dirty="0"/>
          </a:p>
        </p:txBody>
      </p:sp>
      <p:sp>
        <p:nvSpPr>
          <p:cNvPr id="3" name="Subtitle 2">
            <a:extLst>
              <a:ext uri="{FF2B5EF4-FFF2-40B4-BE49-F238E27FC236}">
                <a16:creationId xmlns="" xmlns:a16="http://schemas.microsoft.com/office/drawing/2014/main" id="{5E181184-EBAD-429E-B837-88AB1136FF64}"/>
              </a:ext>
            </a:extLst>
          </p:cNvPr>
          <p:cNvSpPr>
            <a:spLocks noGrp="1"/>
          </p:cNvSpPr>
          <p:nvPr>
            <p:ph type="subTitle" idx="1"/>
          </p:nvPr>
        </p:nvSpPr>
        <p:spPr/>
        <p:txBody>
          <a:bodyPr/>
          <a:lstStyle/>
          <a:p>
            <a:r>
              <a:rPr lang="en-GB" dirty="0"/>
              <a:t>Technical Meeting – </a:t>
            </a:r>
            <a:r>
              <a:rPr lang="en-GB" dirty="0" smtClean="0"/>
              <a:t>9 October 2020</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832" y="424703"/>
            <a:ext cx="952500" cy="952500"/>
          </a:xfrm>
          <a:prstGeom prst="rect">
            <a:avLst/>
          </a:prstGeom>
        </p:spPr>
      </p:pic>
    </p:spTree>
    <p:extLst>
      <p:ext uri="{BB962C8B-B14F-4D97-AF65-F5344CB8AC3E}">
        <p14:creationId xmlns:p14="http://schemas.microsoft.com/office/powerpoint/2010/main" val="3603706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FB5DDC-4A82-4254-A44F-37DAD6905073}"/>
              </a:ext>
            </a:extLst>
          </p:cNvPr>
          <p:cNvSpPr>
            <a:spLocks noGrp="1"/>
          </p:cNvSpPr>
          <p:nvPr>
            <p:ph type="title"/>
          </p:nvPr>
        </p:nvSpPr>
        <p:spPr/>
        <p:txBody>
          <a:bodyPr/>
          <a:lstStyle/>
          <a:p>
            <a:r>
              <a:rPr lang="en-GB" dirty="0"/>
              <a:t>Technical Information - Summary</a:t>
            </a:r>
          </a:p>
        </p:txBody>
      </p:sp>
      <p:sp>
        <p:nvSpPr>
          <p:cNvPr id="3" name="Content Placeholder 2">
            <a:extLst>
              <a:ext uri="{FF2B5EF4-FFF2-40B4-BE49-F238E27FC236}">
                <a16:creationId xmlns="" xmlns:a16="http://schemas.microsoft.com/office/drawing/2014/main" id="{41116A40-448E-4F15-8397-57E8FF14CCCA}"/>
              </a:ext>
            </a:extLst>
          </p:cNvPr>
          <p:cNvSpPr>
            <a:spLocks noGrp="1"/>
          </p:cNvSpPr>
          <p:nvPr>
            <p:ph idx="1"/>
          </p:nvPr>
        </p:nvSpPr>
        <p:spPr>
          <a:xfrm>
            <a:off x="1103312" y="2052918"/>
            <a:ext cx="8946541" cy="4559917"/>
          </a:xfrm>
        </p:spPr>
        <p:txBody>
          <a:bodyPr>
            <a:normAutofit/>
          </a:bodyPr>
          <a:lstStyle/>
          <a:p>
            <a:r>
              <a:rPr lang="en-GB" dirty="0"/>
              <a:t>Must arrive in the Zoom call at least </a:t>
            </a:r>
            <a:r>
              <a:rPr lang="en-GB" dirty="0" smtClean="0"/>
              <a:t>1 hour to 30 </a:t>
            </a:r>
            <a:r>
              <a:rPr lang="en-GB" dirty="0"/>
              <a:t>minutes before </a:t>
            </a:r>
            <a:r>
              <a:rPr lang="en-GB" dirty="0" smtClean="0"/>
              <a:t>start</a:t>
            </a:r>
            <a:endParaRPr lang="en-GB" dirty="0"/>
          </a:p>
          <a:p>
            <a:r>
              <a:rPr lang="en-GB" dirty="0"/>
              <a:t>You will be </a:t>
            </a:r>
            <a:r>
              <a:rPr lang="en-GB" dirty="0" smtClean="0"/>
              <a:t>moved </a:t>
            </a:r>
            <a:r>
              <a:rPr lang="en-GB" dirty="0"/>
              <a:t>into the correct Breakout Room within Zoom by the arbiters</a:t>
            </a:r>
          </a:p>
          <a:p>
            <a:r>
              <a:rPr lang="en-GB" dirty="0"/>
              <a:t>You will be expected to share your screen</a:t>
            </a:r>
          </a:p>
          <a:p>
            <a:r>
              <a:rPr lang="en-GB" dirty="0" err="1" smtClean="0"/>
              <a:t>Youw</a:t>
            </a:r>
            <a:r>
              <a:rPr lang="en-GB" dirty="0" smtClean="0"/>
              <a:t> will </a:t>
            </a:r>
            <a:r>
              <a:rPr lang="en-GB" dirty="0"/>
              <a:t>be required to open Task Manager</a:t>
            </a:r>
          </a:p>
          <a:p>
            <a:endParaRPr lang="en-GB" dirty="0"/>
          </a:p>
          <a:p>
            <a:r>
              <a:rPr lang="en-GB" dirty="0"/>
              <a:t>Players may not communicate at all with their teammates or captain during play</a:t>
            </a:r>
          </a:p>
          <a:p>
            <a:r>
              <a:rPr lang="en-GB" dirty="0"/>
              <a:t>If you have a technical issue please directly contact the arbiter</a:t>
            </a:r>
          </a:p>
          <a:p>
            <a:r>
              <a:rPr lang="en-GB" dirty="0" smtClean="0"/>
              <a:t>Arbiters may contact players directly by chat or call – this must be replied to immediately</a:t>
            </a:r>
            <a:endParaRPr lang="en-GB" dirty="0"/>
          </a:p>
          <a:p>
            <a:endParaRPr lang="en-GB" dirty="0"/>
          </a:p>
          <a:p>
            <a:endParaRPr lang="en-GB" dirty="0"/>
          </a:p>
        </p:txBody>
      </p:sp>
    </p:spTree>
    <p:extLst>
      <p:ext uri="{BB962C8B-B14F-4D97-AF65-F5344CB8AC3E}">
        <p14:creationId xmlns:p14="http://schemas.microsoft.com/office/powerpoint/2010/main" val="223038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FB5DDC-4A82-4254-A44F-37DAD6905073}"/>
              </a:ext>
            </a:extLst>
          </p:cNvPr>
          <p:cNvSpPr>
            <a:spLocks noGrp="1"/>
          </p:cNvSpPr>
          <p:nvPr>
            <p:ph type="title"/>
          </p:nvPr>
        </p:nvSpPr>
        <p:spPr/>
        <p:txBody>
          <a:bodyPr/>
          <a:lstStyle/>
          <a:p>
            <a:r>
              <a:rPr lang="en-GB" dirty="0"/>
              <a:t>Technical Information - Summary</a:t>
            </a:r>
          </a:p>
        </p:txBody>
      </p:sp>
      <p:sp>
        <p:nvSpPr>
          <p:cNvPr id="3" name="Content Placeholder 2">
            <a:extLst>
              <a:ext uri="{FF2B5EF4-FFF2-40B4-BE49-F238E27FC236}">
                <a16:creationId xmlns="" xmlns:a16="http://schemas.microsoft.com/office/drawing/2014/main" id="{41116A40-448E-4F15-8397-57E8FF14CCCA}"/>
              </a:ext>
            </a:extLst>
          </p:cNvPr>
          <p:cNvSpPr>
            <a:spLocks noGrp="1"/>
          </p:cNvSpPr>
          <p:nvPr>
            <p:ph idx="1"/>
          </p:nvPr>
        </p:nvSpPr>
        <p:spPr/>
        <p:txBody>
          <a:bodyPr/>
          <a:lstStyle/>
          <a:p>
            <a:r>
              <a:rPr lang="en-GB" dirty="0"/>
              <a:t>Chess.com Fair Play measures will be in </a:t>
            </a:r>
            <a:r>
              <a:rPr lang="en-GB" dirty="0" smtClean="0"/>
              <a:t>force</a:t>
            </a:r>
            <a:endParaRPr lang="en-GB" dirty="0"/>
          </a:p>
          <a:p>
            <a:endParaRPr lang="en-GB" dirty="0"/>
          </a:p>
          <a:p>
            <a:r>
              <a:rPr lang="en-GB" dirty="0" smtClean="0"/>
              <a:t>Players will receive notice and warning by chat for </a:t>
            </a:r>
            <a:r>
              <a:rPr lang="en-GB" dirty="0"/>
              <a:t>various infractions</a:t>
            </a:r>
          </a:p>
          <a:p>
            <a:pPr marL="0" indent="0">
              <a:buNone/>
            </a:pPr>
            <a:endParaRPr lang="en-GB" dirty="0"/>
          </a:p>
          <a:p>
            <a:endParaRPr lang="en-GB" dirty="0"/>
          </a:p>
        </p:txBody>
      </p:sp>
    </p:spTree>
    <p:extLst>
      <p:ext uri="{BB962C8B-B14F-4D97-AF65-F5344CB8AC3E}">
        <p14:creationId xmlns:p14="http://schemas.microsoft.com/office/powerpoint/2010/main" val="1159273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1199B8-42D2-46EF-96F7-9EA934AF652F}"/>
              </a:ext>
            </a:extLst>
          </p:cNvPr>
          <p:cNvSpPr>
            <a:spLocks noGrp="1"/>
          </p:cNvSpPr>
          <p:nvPr>
            <p:ph type="title"/>
          </p:nvPr>
        </p:nvSpPr>
        <p:spPr/>
        <p:txBody>
          <a:bodyPr/>
          <a:lstStyle/>
          <a:p>
            <a:r>
              <a:rPr lang="en-GB" dirty="0"/>
              <a:t>Setup Information - Summary </a:t>
            </a:r>
          </a:p>
        </p:txBody>
      </p:sp>
      <p:sp>
        <p:nvSpPr>
          <p:cNvPr id="3" name="Content Placeholder 2">
            <a:extLst>
              <a:ext uri="{FF2B5EF4-FFF2-40B4-BE49-F238E27FC236}">
                <a16:creationId xmlns="" xmlns:a16="http://schemas.microsoft.com/office/drawing/2014/main" id="{D2ECB579-B9F7-44F6-A334-2ED90A5EA181}"/>
              </a:ext>
            </a:extLst>
          </p:cNvPr>
          <p:cNvSpPr>
            <a:spLocks noGrp="1"/>
          </p:cNvSpPr>
          <p:nvPr>
            <p:ph idx="1"/>
          </p:nvPr>
        </p:nvSpPr>
        <p:spPr/>
        <p:txBody>
          <a:bodyPr/>
          <a:lstStyle/>
          <a:p>
            <a:pPr marL="0" indent="0">
              <a:buNone/>
            </a:pPr>
            <a:r>
              <a:rPr lang="en-GB" dirty="0"/>
              <a:t>Checks to be made to your players’ Chess.com:</a:t>
            </a:r>
          </a:p>
          <a:p>
            <a:r>
              <a:rPr lang="en-GB" dirty="0"/>
              <a:t>Real name (as it appears on the FIDE rating server); i.e. with First Name and Surname</a:t>
            </a:r>
          </a:p>
          <a:p>
            <a:r>
              <a:rPr lang="en-GB" dirty="0"/>
              <a:t>Correct flag for your country</a:t>
            </a:r>
          </a:p>
          <a:p>
            <a:r>
              <a:rPr lang="en-GB" dirty="0"/>
              <a:t>Make sure your Zoom profile has the three-letter code for your Federation (e.g. BHU, FIJ, PAK)</a:t>
            </a:r>
          </a:p>
          <a:p>
            <a:r>
              <a:rPr lang="en-GB" dirty="0"/>
              <a:t>Random checks of programs (Task Manager) for the players</a:t>
            </a:r>
          </a:p>
          <a:p>
            <a:pPr marL="0" indent="0">
              <a:buNone/>
            </a:pPr>
            <a:endParaRPr lang="en-GB" dirty="0"/>
          </a:p>
          <a:p>
            <a:pPr marL="0" indent="0">
              <a:buNone/>
            </a:pPr>
            <a:r>
              <a:rPr lang="en-GB" dirty="0"/>
              <a:t>Games may be delayed until these things are done – it is important to be correct for the broadcast.</a:t>
            </a:r>
          </a:p>
          <a:p>
            <a:endParaRPr lang="en-GB" dirty="0"/>
          </a:p>
        </p:txBody>
      </p:sp>
    </p:spTree>
    <p:extLst>
      <p:ext uri="{BB962C8B-B14F-4D97-AF65-F5344CB8AC3E}">
        <p14:creationId xmlns:p14="http://schemas.microsoft.com/office/powerpoint/2010/main" val="666784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A27654-C9AD-4A2C-B641-49EAE83B071E}"/>
              </a:ext>
            </a:extLst>
          </p:cNvPr>
          <p:cNvSpPr>
            <a:spLocks noGrp="1"/>
          </p:cNvSpPr>
          <p:nvPr>
            <p:ph type="title"/>
          </p:nvPr>
        </p:nvSpPr>
        <p:spPr/>
        <p:txBody>
          <a:bodyPr/>
          <a:lstStyle/>
          <a:p>
            <a:r>
              <a:rPr lang="en-GB" dirty="0"/>
              <a:t>Other Information - Summary</a:t>
            </a:r>
          </a:p>
        </p:txBody>
      </p:sp>
      <p:sp>
        <p:nvSpPr>
          <p:cNvPr id="3" name="Content Placeholder 2">
            <a:extLst>
              <a:ext uri="{FF2B5EF4-FFF2-40B4-BE49-F238E27FC236}">
                <a16:creationId xmlns="" xmlns:a16="http://schemas.microsoft.com/office/drawing/2014/main" id="{8507F45E-00A4-4A7A-838F-6257010B0741}"/>
              </a:ext>
            </a:extLst>
          </p:cNvPr>
          <p:cNvSpPr>
            <a:spLocks noGrp="1"/>
          </p:cNvSpPr>
          <p:nvPr>
            <p:ph idx="1"/>
          </p:nvPr>
        </p:nvSpPr>
        <p:spPr/>
        <p:txBody>
          <a:bodyPr/>
          <a:lstStyle/>
          <a:p>
            <a:r>
              <a:rPr lang="en-GB" dirty="0"/>
              <a:t>Be aware of the various positions that are automatically declared drawn by the server (note: the next slide)</a:t>
            </a:r>
          </a:p>
          <a:p>
            <a:r>
              <a:rPr lang="en-GB" dirty="0"/>
              <a:t>50 move rule and 3-fold repetition rule automatically enforced</a:t>
            </a:r>
          </a:p>
          <a:p>
            <a:r>
              <a:rPr lang="en-GB" dirty="0"/>
              <a:t>Captains may not be involved with draw offers</a:t>
            </a:r>
          </a:p>
          <a:p>
            <a:endParaRPr lang="en-GB" dirty="0"/>
          </a:p>
          <a:p>
            <a:endParaRPr lang="en-GB" dirty="0"/>
          </a:p>
        </p:txBody>
      </p:sp>
    </p:spTree>
    <p:extLst>
      <p:ext uri="{BB962C8B-B14F-4D97-AF65-F5344CB8AC3E}">
        <p14:creationId xmlns:p14="http://schemas.microsoft.com/office/powerpoint/2010/main" val="304049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97FF98-999F-4251-8B22-9160A5D7D5B4}"/>
              </a:ext>
            </a:extLst>
          </p:cNvPr>
          <p:cNvSpPr>
            <a:spLocks noGrp="1"/>
          </p:cNvSpPr>
          <p:nvPr>
            <p:ph type="title"/>
          </p:nvPr>
        </p:nvSpPr>
        <p:spPr/>
        <p:txBody>
          <a:bodyPr/>
          <a:lstStyle/>
          <a:p>
            <a:r>
              <a:rPr lang="en-GB" dirty="0"/>
              <a:t>Overriding Chess.com results</a:t>
            </a:r>
          </a:p>
        </p:txBody>
      </p:sp>
      <p:sp>
        <p:nvSpPr>
          <p:cNvPr id="3" name="Content Placeholder 2">
            <a:extLst>
              <a:ext uri="{FF2B5EF4-FFF2-40B4-BE49-F238E27FC236}">
                <a16:creationId xmlns="" xmlns:a16="http://schemas.microsoft.com/office/drawing/2014/main" id="{E97CE449-45CB-4245-9903-6A2980ADC260}"/>
              </a:ext>
            </a:extLst>
          </p:cNvPr>
          <p:cNvSpPr>
            <a:spLocks noGrp="1"/>
          </p:cNvSpPr>
          <p:nvPr>
            <p:ph idx="1"/>
          </p:nvPr>
        </p:nvSpPr>
        <p:spPr>
          <a:xfrm>
            <a:off x="1103312" y="2052918"/>
            <a:ext cx="6361193" cy="4195482"/>
          </a:xfrm>
        </p:spPr>
        <p:txBody>
          <a:bodyPr>
            <a:normAutofit/>
          </a:bodyPr>
          <a:lstStyle/>
          <a:p>
            <a:r>
              <a:rPr lang="en-GB" dirty="0"/>
              <a:t>In general, the result prescribed by Chess.com will stand (see the set list of drawn positions).</a:t>
            </a:r>
          </a:p>
          <a:p>
            <a:r>
              <a:rPr lang="en-GB" dirty="0"/>
              <a:t>However, there are positions such as the one in the diagram. With black to play in this position, it is checkmate after h2, then Ng3 for white.</a:t>
            </a:r>
          </a:p>
          <a:p>
            <a:r>
              <a:rPr lang="en-GB" dirty="0"/>
              <a:t>With black to play, if black lets his or her time expire, then the Chess.com server will automatically call this a draw.</a:t>
            </a:r>
          </a:p>
          <a:p>
            <a:r>
              <a:rPr lang="en-GB" dirty="0"/>
              <a:t>In the unlikely situation that this or a similar position happens, players may appeal to an Appeals Panel and appeal that they should be declared the winner of the game.</a:t>
            </a:r>
          </a:p>
        </p:txBody>
      </p:sp>
      <p:pic>
        <p:nvPicPr>
          <p:cNvPr id="9" name="Picture 8">
            <a:extLst>
              <a:ext uri="{FF2B5EF4-FFF2-40B4-BE49-F238E27FC236}">
                <a16:creationId xmlns="" xmlns:a16="http://schemas.microsoft.com/office/drawing/2014/main" id="{E363ACC0-A9F0-4014-B9AE-C00BB26B15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4505" y="2052918"/>
            <a:ext cx="4223084" cy="4195482"/>
          </a:xfrm>
          <a:prstGeom prst="rect">
            <a:avLst/>
          </a:prstGeom>
        </p:spPr>
      </p:pic>
    </p:spTree>
    <p:extLst>
      <p:ext uri="{BB962C8B-B14F-4D97-AF65-F5344CB8AC3E}">
        <p14:creationId xmlns:p14="http://schemas.microsoft.com/office/powerpoint/2010/main" val="1931718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12601B-4716-4CF6-839C-B3DD1C3EA647}"/>
              </a:ext>
            </a:extLst>
          </p:cNvPr>
          <p:cNvSpPr>
            <a:spLocks noGrp="1"/>
          </p:cNvSpPr>
          <p:nvPr>
            <p:ph type="ctrTitle"/>
          </p:nvPr>
        </p:nvSpPr>
        <p:spPr/>
        <p:txBody>
          <a:bodyPr/>
          <a:lstStyle/>
          <a:p>
            <a:r>
              <a:rPr lang="en-GB" dirty="0"/>
              <a:t>Miscellaneous Information</a:t>
            </a:r>
          </a:p>
        </p:txBody>
      </p:sp>
    </p:spTree>
    <p:extLst>
      <p:ext uri="{BB962C8B-B14F-4D97-AF65-F5344CB8AC3E}">
        <p14:creationId xmlns:p14="http://schemas.microsoft.com/office/powerpoint/2010/main" val="3402928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A27654-C9AD-4A2C-B641-49EAE83B071E}"/>
              </a:ext>
            </a:extLst>
          </p:cNvPr>
          <p:cNvSpPr>
            <a:spLocks noGrp="1"/>
          </p:cNvSpPr>
          <p:nvPr>
            <p:ph type="title"/>
          </p:nvPr>
        </p:nvSpPr>
        <p:spPr/>
        <p:txBody>
          <a:bodyPr/>
          <a:lstStyle/>
          <a:p>
            <a:r>
              <a:rPr lang="en-GB" dirty="0"/>
              <a:t>Team Submission</a:t>
            </a:r>
          </a:p>
        </p:txBody>
      </p:sp>
      <p:sp>
        <p:nvSpPr>
          <p:cNvPr id="3" name="Content Placeholder 2">
            <a:extLst>
              <a:ext uri="{FF2B5EF4-FFF2-40B4-BE49-F238E27FC236}">
                <a16:creationId xmlns="" xmlns:a16="http://schemas.microsoft.com/office/drawing/2014/main" id="{8507F45E-00A4-4A7A-838F-6257010B0741}"/>
              </a:ext>
            </a:extLst>
          </p:cNvPr>
          <p:cNvSpPr>
            <a:spLocks noGrp="1"/>
          </p:cNvSpPr>
          <p:nvPr>
            <p:ph idx="1"/>
          </p:nvPr>
        </p:nvSpPr>
        <p:spPr>
          <a:xfrm>
            <a:off x="1103312" y="1152938"/>
            <a:ext cx="8946541" cy="5539409"/>
          </a:xfrm>
        </p:spPr>
        <p:txBody>
          <a:bodyPr>
            <a:normAutofit/>
          </a:bodyPr>
          <a:lstStyle/>
          <a:p>
            <a:r>
              <a:rPr lang="en-GB" dirty="0" smtClean="0"/>
              <a:t>Team line-up </a:t>
            </a:r>
            <a:r>
              <a:rPr lang="en-GB" dirty="0"/>
              <a:t>must be submitted at least 10 minutes before the scheduled start time of the next round</a:t>
            </a:r>
          </a:p>
          <a:p>
            <a:r>
              <a:rPr lang="en-GB" dirty="0"/>
              <a:t>We will constantly remind you about this!</a:t>
            </a:r>
          </a:p>
          <a:p>
            <a:r>
              <a:rPr lang="en-GB" dirty="0"/>
              <a:t>Please check </a:t>
            </a:r>
            <a:r>
              <a:rPr lang="en-GB" dirty="0" smtClean="0"/>
              <a:t>that your </a:t>
            </a:r>
            <a:r>
              <a:rPr lang="en-GB" dirty="0"/>
              <a:t>password for Chess-Results works</a:t>
            </a:r>
          </a:p>
          <a:p>
            <a:r>
              <a:rPr lang="en-GB" dirty="0"/>
              <a:t>Make sure your board order is legal, i.e. you have chosen the right number of players for the team on the right boards</a:t>
            </a:r>
          </a:p>
          <a:p>
            <a:endParaRPr lang="en-GB" dirty="0"/>
          </a:p>
          <a:p>
            <a:r>
              <a:rPr lang="en-GB" dirty="0"/>
              <a:t>At the scheduled start time, </a:t>
            </a:r>
            <a:r>
              <a:rPr lang="en-GB" dirty="0" smtClean="0"/>
              <a:t>the Chief </a:t>
            </a:r>
            <a:r>
              <a:rPr lang="en-GB" dirty="0"/>
              <a:t>Arbiter will </a:t>
            </a:r>
            <a:r>
              <a:rPr lang="en-GB" dirty="0" smtClean="0"/>
              <a:t>announce start of </a:t>
            </a:r>
            <a:r>
              <a:rPr lang="en-GB" dirty="0"/>
              <a:t>the </a:t>
            </a:r>
            <a:r>
              <a:rPr lang="en-GB" dirty="0" smtClean="0"/>
              <a:t>games. </a:t>
            </a:r>
            <a:r>
              <a:rPr lang="en-GB" dirty="0"/>
              <a:t>Your players just need to be logged in and waiting at </a:t>
            </a:r>
            <a:r>
              <a:rPr lang="en-GB" b="1" dirty="0" smtClean="0">
                <a:solidFill>
                  <a:srgbClr val="FF0000"/>
                </a:solidFill>
              </a:rPr>
              <a:t>chess.com/live</a:t>
            </a:r>
            <a:endParaRPr lang="en-GB" dirty="0" smtClean="0"/>
          </a:p>
          <a:p>
            <a:r>
              <a:rPr lang="en-GB" dirty="0" smtClean="0"/>
              <a:t>Games will start around 2 minutes after publication of pairings</a:t>
            </a:r>
            <a:endParaRPr lang="en-GB" dirty="0"/>
          </a:p>
          <a:p>
            <a:r>
              <a:rPr lang="en-GB" dirty="0" smtClean="0"/>
              <a:t>Do </a:t>
            </a:r>
            <a:r>
              <a:rPr lang="en-GB" dirty="0"/>
              <a:t>not play other games while you’re waiting for the game</a:t>
            </a:r>
            <a:r>
              <a:rPr lang="en-GB" dirty="0" smtClean="0"/>
              <a:t>.</a:t>
            </a:r>
            <a:endParaRPr lang="en-GB" dirty="0"/>
          </a:p>
          <a:p>
            <a:endParaRPr lang="en-GB" dirty="0"/>
          </a:p>
          <a:p>
            <a:endParaRPr lang="en-GB" dirty="0"/>
          </a:p>
        </p:txBody>
      </p:sp>
    </p:spTree>
    <p:extLst>
      <p:ext uri="{BB962C8B-B14F-4D97-AF65-F5344CB8AC3E}">
        <p14:creationId xmlns:p14="http://schemas.microsoft.com/office/powerpoint/2010/main" val="18481573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8EE9D7-2CA1-4E54-9954-152570B518BA}"/>
              </a:ext>
            </a:extLst>
          </p:cNvPr>
          <p:cNvSpPr>
            <a:spLocks noGrp="1"/>
          </p:cNvSpPr>
          <p:nvPr>
            <p:ph type="title"/>
          </p:nvPr>
        </p:nvSpPr>
        <p:spPr>
          <a:xfrm>
            <a:off x="646111" y="452718"/>
            <a:ext cx="9404723" cy="2815776"/>
          </a:xfrm>
        </p:spPr>
        <p:txBody>
          <a:bodyPr/>
          <a:lstStyle/>
          <a:p>
            <a:r>
              <a:rPr lang="en-GB" dirty="0"/>
              <a:t>Team Submission </a:t>
            </a:r>
            <a:r>
              <a:rPr lang="en-GB" dirty="0" smtClean="0"/>
              <a:t>Example</a:t>
            </a:r>
            <a:br>
              <a:rPr lang="en-GB" dirty="0" smtClean="0"/>
            </a:br>
            <a:r>
              <a:rPr lang="en-GB" sz="2000" dirty="0" smtClean="0"/>
              <a:t>Passwords have been sent to all team captains. Please test and practice </a:t>
            </a:r>
            <a:r>
              <a:rPr lang="en-GB" sz="2000" dirty="0" err="1" smtClean="0"/>
              <a:t>submiting</a:t>
            </a:r>
            <a:r>
              <a:rPr lang="en-GB" sz="2000" dirty="0" smtClean="0"/>
              <a:t> line-up for first round. You may contact Tournament Director </a:t>
            </a:r>
            <a:r>
              <a:rPr lang="en-GB" sz="2000" dirty="0" err="1" smtClean="0"/>
              <a:t>Mehrdad</a:t>
            </a:r>
            <a:r>
              <a:rPr lang="en-GB" sz="2000" dirty="0" smtClean="0"/>
              <a:t> </a:t>
            </a:r>
            <a:r>
              <a:rPr lang="en-GB" sz="2000" dirty="0" err="1" smtClean="0"/>
              <a:t>Pahlevanzadeh</a:t>
            </a:r>
            <a:r>
              <a:rPr lang="en-GB" sz="2000" dirty="0" smtClean="0"/>
              <a:t> for assistance.</a:t>
            </a:r>
            <a:endParaRPr lang="en-GB" sz="20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4052" y="2126130"/>
            <a:ext cx="7772400" cy="4526703"/>
          </a:xfrm>
        </p:spPr>
      </p:pic>
    </p:spTree>
    <p:extLst>
      <p:ext uri="{BB962C8B-B14F-4D97-AF65-F5344CB8AC3E}">
        <p14:creationId xmlns:p14="http://schemas.microsoft.com/office/powerpoint/2010/main" val="11560259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B31B0D-81E7-4666-AAA3-EA436A0DED7C}"/>
              </a:ext>
            </a:extLst>
          </p:cNvPr>
          <p:cNvSpPr>
            <a:spLocks noGrp="1"/>
          </p:cNvSpPr>
          <p:nvPr>
            <p:ph type="title"/>
          </p:nvPr>
        </p:nvSpPr>
        <p:spPr/>
        <p:txBody>
          <a:bodyPr/>
          <a:lstStyle/>
          <a:p>
            <a:r>
              <a:rPr lang="en-GB" dirty="0" err="1" smtClean="0"/>
              <a:t>Color</a:t>
            </a:r>
            <a:endParaRPr lang="en-GB" dirty="0"/>
          </a:p>
        </p:txBody>
      </p:sp>
      <p:sp>
        <p:nvSpPr>
          <p:cNvPr id="3" name="Content Placeholder 2">
            <a:extLst>
              <a:ext uri="{FF2B5EF4-FFF2-40B4-BE49-F238E27FC236}">
                <a16:creationId xmlns="" xmlns:a16="http://schemas.microsoft.com/office/drawing/2014/main" id="{9EA2624E-7CAA-4BD2-ADEC-7A35D1B4E7DF}"/>
              </a:ext>
            </a:extLst>
          </p:cNvPr>
          <p:cNvSpPr>
            <a:spLocks noGrp="1"/>
          </p:cNvSpPr>
          <p:nvPr>
            <p:ph idx="1"/>
          </p:nvPr>
        </p:nvSpPr>
        <p:spPr/>
        <p:txBody>
          <a:bodyPr/>
          <a:lstStyle/>
          <a:p>
            <a:pPr marL="0" indent="0">
              <a:buNone/>
            </a:pPr>
            <a:r>
              <a:rPr lang="en-GB" dirty="0"/>
              <a:t>The team on the left-hand side is white on boards </a:t>
            </a:r>
            <a:r>
              <a:rPr lang="en-GB" dirty="0" smtClean="0"/>
              <a:t>1</a:t>
            </a:r>
            <a:r>
              <a:rPr lang="en-GB" dirty="0"/>
              <a:t> </a:t>
            </a:r>
            <a:r>
              <a:rPr lang="en-GB" dirty="0" smtClean="0"/>
              <a:t>and 3.</a:t>
            </a:r>
            <a:endParaRPr lang="en-GB" dirty="0"/>
          </a:p>
          <a:p>
            <a:pPr marL="0" indent="0">
              <a:buNone/>
            </a:pPr>
            <a:endParaRPr lang="en-GB" dirty="0"/>
          </a:p>
          <a:p>
            <a:pPr marL="0" indent="0">
              <a:buNone/>
            </a:pPr>
            <a:r>
              <a:rPr lang="en-GB" dirty="0"/>
              <a:t>The team on the right-hand side is white on boards </a:t>
            </a:r>
            <a:r>
              <a:rPr lang="en-GB" dirty="0" smtClean="0"/>
              <a:t>2 and 4.</a:t>
            </a:r>
            <a:endParaRPr lang="en-GB" dirty="0"/>
          </a:p>
        </p:txBody>
      </p:sp>
      <p:pic>
        <p:nvPicPr>
          <p:cNvPr id="5" name="Picture 4">
            <a:extLst>
              <a:ext uri="{FF2B5EF4-FFF2-40B4-BE49-F238E27FC236}">
                <a16:creationId xmlns="" xmlns:a16="http://schemas.microsoft.com/office/drawing/2014/main" id="{BB34D978-C05E-4ACD-876B-D01820B30D2D}"/>
              </a:ext>
            </a:extLst>
          </p:cNvPr>
          <p:cNvPicPr>
            <a:picLocks noChangeAspect="1"/>
          </p:cNvPicPr>
          <p:nvPr/>
        </p:nvPicPr>
        <p:blipFill>
          <a:blip r:embed="rId2"/>
          <a:stretch>
            <a:fillRect/>
          </a:stretch>
        </p:blipFill>
        <p:spPr>
          <a:xfrm>
            <a:off x="2743829" y="3641487"/>
            <a:ext cx="6704342" cy="2321991"/>
          </a:xfrm>
          <a:prstGeom prst="rect">
            <a:avLst/>
          </a:prstGeom>
        </p:spPr>
      </p:pic>
    </p:spTree>
    <p:extLst>
      <p:ext uri="{BB962C8B-B14F-4D97-AF65-F5344CB8AC3E}">
        <p14:creationId xmlns:p14="http://schemas.microsoft.com/office/powerpoint/2010/main" val="10618149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974D8C-8F64-4B25-A159-9E42C2F2F71E}"/>
              </a:ext>
            </a:extLst>
          </p:cNvPr>
          <p:cNvSpPr>
            <a:spLocks noGrp="1"/>
          </p:cNvSpPr>
          <p:nvPr>
            <p:ph type="title"/>
          </p:nvPr>
        </p:nvSpPr>
        <p:spPr/>
        <p:txBody>
          <a:bodyPr/>
          <a:lstStyle/>
          <a:p>
            <a:r>
              <a:rPr lang="en-GB" dirty="0" smtClean="0"/>
              <a:t>Disconnection of Matches</a:t>
            </a:r>
            <a:endParaRPr lang="en-GB" dirty="0"/>
          </a:p>
        </p:txBody>
      </p:sp>
      <p:sp>
        <p:nvSpPr>
          <p:cNvPr id="3" name="Content Placeholder 2">
            <a:extLst>
              <a:ext uri="{FF2B5EF4-FFF2-40B4-BE49-F238E27FC236}">
                <a16:creationId xmlns="" xmlns:a16="http://schemas.microsoft.com/office/drawing/2014/main" id="{D320C559-5804-4AE3-85BB-C1E798C47DEB}"/>
              </a:ext>
            </a:extLst>
          </p:cNvPr>
          <p:cNvSpPr>
            <a:spLocks noGrp="1"/>
          </p:cNvSpPr>
          <p:nvPr>
            <p:ph idx="1"/>
          </p:nvPr>
        </p:nvSpPr>
        <p:spPr/>
        <p:txBody>
          <a:bodyPr/>
          <a:lstStyle/>
          <a:p>
            <a:r>
              <a:rPr lang="en-GB" dirty="0"/>
              <a:t>“Our overriding principle will be to arrange for as many games of chess to be played as possible”</a:t>
            </a:r>
          </a:p>
          <a:p>
            <a:endParaRPr lang="en-GB" dirty="0"/>
          </a:p>
          <a:p>
            <a:pPr marL="342900" lvl="1" indent="-342900"/>
            <a:r>
              <a:rPr lang="en-GB" dirty="0" smtClean="0"/>
              <a:t>Before the start of the game Arbiters will check your internet connection to Chess.com.</a:t>
            </a:r>
          </a:p>
          <a:p>
            <a:pPr marL="342900" lvl="1" indent="-342900"/>
            <a:r>
              <a:rPr lang="en-US" dirty="0" smtClean="0"/>
              <a:t>Asian Chess Federation or Chess.com have no responsibility for technical problems arising for players during the games. </a:t>
            </a:r>
            <a:endParaRPr lang="en-GB" dirty="0" smtClean="0"/>
          </a:p>
          <a:p>
            <a:r>
              <a:rPr lang="en-GB" dirty="0" smtClean="0"/>
              <a:t>In case it is a </a:t>
            </a:r>
            <a:r>
              <a:rPr lang="en-GB" dirty="0"/>
              <a:t>Chess.com </a:t>
            </a:r>
            <a:r>
              <a:rPr lang="en-GB" dirty="0" smtClean="0"/>
              <a:t>server problem we </a:t>
            </a:r>
            <a:r>
              <a:rPr lang="en-GB" dirty="0"/>
              <a:t>can try to </a:t>
            </a:r>
            <a:r>
              <a:rPr lang="en-GB" dirty="0" smtClean="0"/>
              <a:t>resume </a:t>
            </a:r>
            <a:r>
              <a:rPr lang="en-GB" dirty="0"/>
              <a:t>games from the position </a:t>
            </a:r>
            <a:r>
              <a:rPr lang="en-GB" dirty="0" smtClean="0"/>
              <a:t>reached.</a:t>
            </a:r>
            <a:endParaRPr lang="en-GB" dirty="0"/>
          </a:p>
        </p:txBody>
      </p:sp>
    </p:spTree>
    <p:extLst>
      <p:ext uri="{BB962C8B-B14F-4D97-AF65-F5344CB8AC3E}">
        <p14:creationId xmlns:p14="http://schemas.microsoft.com/office/powerpoint/2010/main" val="2073351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12601B-4716-4CF6-839C-B3DD1C3EA647}"/>
              </a:ext>
            </a:extLst>
          </p:cNvPr>
          <p:cNvSpPr>
            <a:spLocks noGrp="1"/>
          </p:cNvSpPr>
          <p:nvPr>
            <p:ph type="ctrTitle"/>
          </p:nvPr>
        </p:nvSpPr>
        <p:spPr>
          <a:xfrm>
            <a:off x="939803" y="609600"/>
            <a:ext cx="8825658" cy="2286000"/>
          </a:xfrm>
        </p:spPr>
        <p:txBody>
          <a:bodyPr/>
          <a:lstStyle/>
          <a:p>
            <a:r>
              <a:rPr lang="en-GB" dirty="0"/>
              <a:t>Tournament Overview</a:t>
            </a:r>
          </a:p>
        </p:txBody>
      </p:sp>
      <p:sp>
        <p:nvSpPr>
          <p:cNvPr id="3" name="Title 1">
            <a:extLst>
              <a:ext uri="{FF2B5EF4-FFF2-40B4-BE49-F238E27FC236}">
                <a16:creationId xmlns="" xmlns:a16="http://schemas.microsoft.com/office/drawing/2014/main" id="{5512601B-4716-4CF6-839C-B3DD1C3EA647}"/>
              </a:ext>
            </a:extLst>
          </p:cNvPr>
          <p:cNvSpPr txBox="1">
            <a:spLocks/>
          </p:cNvSpPr>
          <p:nvPr/>
        </p:nvSpPr>
        <p:spPr>
          <a:xfrm>
            <a:off x="939803" y="2976664"/>
            <a:ext cx="8825658" cy="3078517"/>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000" dirty="0" smtClean="0"/>
              <a:t>List of teams is published in chess-results.com under UAE.</a:t>
            </a:r>
          </a:p>
          <a:p>
            <a:endParaRPr lang="en-GB" sz="2000" dirty="0" smtClean="0"/>
          </a:p>
          <a:p>
            <a:r>
              <a:rPr lang="en-GB" sz="2000" dirty="0" smtClean="0"/>
              <a:t>Games will be played on Chess.com. Be sure your players are logged </a:t>
            </a:r>
            <a:r>
              <a:rPr lang="en-GB" sz="2000" dirty="0">
                <a:hlinkClick r:id="rId3"/>
              </a:rPr>
              <a:t>https://</a:t>
            </a:r>
            <a:r>
              <a:rPr lang="en-GB" sz="2000" dirty="0" smtClean="0">
                <a:hlinkClick r:id="rId3"/>
              </a:rPr>
              <a:t>www.chess.com/live</a:t>
            </a:r>
            <a:r>
              <a:rPr lang="en-GB" sz="2000" dirty="0" smtClean="0"/>
              <a:t>. If they are not in </a:t>
            </a:r>
            <a:r>
              <a:rPr lang="en-GB" sz="2000" b="1" dirty="0" smtClean="0"/>
              <a:t>/live </a:t>
            </a:r>
            <a:r>
              <a:rPr lang="en-GB" sz="2000" dirty="0" smtClean="0"/>
              <a:t>they cannot be paired.</a:t>
            </a:r>
          </a:p>
          <a:p>
            <a:endParaRPr lang="en-GB" sz="2000" dirty="0" smtClean="0"/>
          </a:p>
          <a:p>
            <a:r>
              <a:rPr lang="en-GB" sz="2000" dirty="0" smtClean="0"/>
              <a:t>Players should log into Zoom with real names prefixed by country </a:t>
            </a:r>
            <a:r>
              <a:rPr lang="en-GB" sz="2000" dirty="0" smtClean="0"/>
              <a:t>code and board number, </a:t>
            </a:r>
            <a:r>
              <a:rPr lang="en-GB" sz="2000" dirty="0" smtClean="0"/>
              <a:t>e.g. “</a:t>
            </a:r>
            <a:r>
              <a:rPr lang="en-GB" sz="2000" dirty="0" smtClean="0"/>
              <a:t>IND1 </a:t>
            </a:r>
            <a:r>
              <a:rPr lang="en-GB" sz="2000" dirty="0" err="1" smtClean="0"/>
              <a:t>Viswanathan</a:t>
            </a:r>
            <a:r>
              <a:rPr lang="en-GB" sz="2000" dirty="0" smtClean="0"/>
              <a:t> </a:t>
            </a:r>
            <a:r>
              <a:rPr lang="en-GB" sz="2000" dirty="0" err="1" smtClean="0"/>
              <a:t>Anand</a:t>
            </a:r>
            <a:r>
              <a:rPr lang="en-GB" sz="2000" dirty="0" smtClean="0"/>
              <a:t>”. They will be assigned to breakout rooms. Arbiters will write Arbiter before their name.</a:t>
            </a:r>
            <a:endParaRPr lang="en-GB" sz="2000" dirty="0"/>
          </a:p>
        </p:txBody>
      </p:sp>
    </p:spTree>
    <p:extLst>
      <p:ext uri="{BB962C8B-B14F-4D97-AF65-F5344CB8AC3E}">
        <p14:creationId xmlns:p14="http://schemas.microsoft.com/office/powerpoint/2010/main" val="29539469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130247-F511-4C39-9982-9864E591BDB2}"/>
              </a:ext>
            </a:extLst>
          </p:cNvPr>
          <p:cNvSpPr>
            <a:spLocks noGrp="1"/>
          </p:cNvSpPr>
          <p:nvPr>
            <p:ph type="title"/>
          </p:nvPr>
        </p:nvSpPr>
        <p:spPr/>
        <p:txBody>
          <a:bodyPr/>
          <a:lstStyle/>
          <a:p>
            <a:r>
              <a:rPr lang="en-GB" dirty="0"/>
              <a:t>Disconnections</a:t>
            </a:r>
          </a:p>
        </p:txBody>
      </p:sp>
      <p:sp>
        <p:nvSpPr>
          <p:cNvPr id="3" name="Content Placeholder 2">
            <a:extLst>
              <a:ext uri="{FF2B5EF4-FFF2-40B4-BE49-F238E27FC236}">
                <a16:creationId xmlns="" xmlns:a16="http://schemas.microsoft.com/office/drawing/2014/main" id="{71564909-3488-494D-AA7D-F5DFAE5CC0B6}"/>
              </a:ext>
            </a:extLst>
          </p:cNvPr>
          <p:cNvSpPr>
            <a:spLocks noGrp="1"/>
          </p:cNvSpPr>
          <p:nvPr>
            <p:ph idx="1"/>
          </p:nvPr>
        </p:nvSpPr>
        <p:spPr/>
        <p:txBody>
          <a:bodyPr/>
          <a:lstStyle/>
          <a:p>
            <a:r>
              <a:rPr lang="en-GB" dirty="0"/>
              <a:t>A player who disconnects will always be able to get their connection back until their time would expire</a:t>
            </a:r>
          </a:p>
          <a:p>
            <a:endParaRPr lang="en-GB" dirty="0"/>
          </a:p>
          <a:p>
            <a:pPr marL="0" indent="0">
              <a:buNone/>
            </a:pPr>
            <a:r>
              <a:rPr lang="en-GB" dirty="0"/>
              <a:t>Things to look for:</a:t>
            </a:r>
          </a:p>
          <a:p>
            <a:r>
              <a:rPr lang="en-GB" dirty="0"/>
              <a:t>Making a move but your own time still runs</a:t>
            </a:r>
          </a:p>
          <a:p>
            <a:r>
              <a:rPr lang="en-GB" dirty="0"/>
              <a:t>Trying to make a move but the computer won’t let you</a:t>
            </a:r>
          </a:p>
          <a:p>
            <a:endParaRPr lang="en-GB" dirty="0"/>
          </a:p>
          <a:p>
            <a:pPr marL="0" indent="0">
              <a:buNone/>
            </a:pPr>
            <a:r>
              <a:rPr lang="en-GB" dirty="0"/>
              <a:t>Tips:</a:t>
            </a:r>
          </a:p>
          <a:p>
            <a:r>
              <a:rPr lang="en-GB" dirty="0"/>
              <a:t>Refreshing the browser</a:t>
            </a:r>
          </a:p>
          <a:p>
            <a:r>
              <a:rPr lang="en-GB" dirty="0"/>
              <a:t>Have a spare Internet connection accessible</a:t>
            </a:r>
          </a:p>
        </p:txBody>
      </p:sp>
    </p:spTree>
    <p:extLst>
      <p:ext uri="{BB962C8B-B14F-4D97-AF65-F5344CB8AC3E}">
        <p14:creationId xmlns:p14="http://schemas.microsoft.com/office/powerpoint/2010/main" val="18189425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9197" y="415809"/>
            <a:ext cx="9646024" cy="9017853"/>
          </a:xfrm>
          <a:prstGeom prst="rect">
            <a:avLst/>
          </a:prstGeom>
          <a:noFill/>
        </p:spPr>
        <p:txBody>
          <a:bodyPr wrap="square" rtlCol="0">
            <a:spAutoFit/>
          </a:bodyPr>
          <a:lstStyle/>
          <a:p>
            <a:r>
              <a:rPr lang="en-GB" sz="4000" dirty="0" smtClean="0"/>
              <a:t>Tie Break</a:t>
            </a:r>
          </a:p>
          <a:p>
            <a:r>
              <a:rPr lang="en-GB" sz="2000" dirty="0" smtClean="0"/>
              <a:t>Preliminaries:</a:t>
            </a:r>
          </a:p>
          <a:p>
            <a:pPr marL="457200" indent="-457200">
              <a:buAutoNum type="arabicPeriod"/>
            </a:pPr>
            <a:r>
              <a:rPr lang="en-GB" sz="2000" dirty="0" smtClean="0"/>
              <a:t>Match Points </a:t>
            </a:r>
          </a:p>
          <a:p>
            <a:pPr marL="457200" indent="-457200">
              <a:buAutoNum type="arabicPeriod"/>
            </a:pPr>
            <a:r>
              <a:rPr lang="en-GB" sz="2000" dirty="0" smtClean="0"/>
              <a:t>Game Points</a:t>
            </a:r>
          </a:p>
          <a:p>
            <a:pPr marL="457200" indent="-457200">
              <a:buAutoNum type="arabicPeriod"/>
            </a:pPr>
            <a:r>
              <a:rPr lang="en-GB" sz="2000" dirty="0" smtClean="0"/>
              <a:t>Direct Encounter Match Points</a:t>
            </a:r>
          </a:p>
          <a:p>
            <a:pPr marL="457200" indent="-457200">
              <a:buAutoNum type="arabicPeriod"/>
            </a:pPr>
            <a:r>
              <a:rPr lang="en-GB" sz="2000" dirty="0" smtClean="0"/>
              <a:t>Direct Encounter Game Points</a:t>
            </a:r>
          </a:p>
          <a:p>
            <a:pPr marL="457200" indent="-457200">
              <a:buAutoNum type="arabicPeriod"/>
            </a:pPr>
            <a:r>
              <a:rPr lang="en-GB" sz="2000" dirty="0" err="1" smtClean="0"/>
              <a:t>Sonnenborn</a:t>
            </a:r>
            <a:r>
              <a:rPr lang="en-GB" sz="2000" dirty="0" smtClean="0"/>
              <a:t> Berger (Match Points)</a:t>
            </a:r>
          </a:p>
          <a:p>
            <a:pPr marL="457200" indent="-457200">
              <a:buAutoNum type="arabicPeriod"/>
            </a:pPr>
            <a:r>
              <a:rPr lang="en-GB" sz="2000" dirty="0" err="1" smtClean="0"/>
              <a:t>Sonnenborn</a:t>
            </a:r>
            <a:r>
              <a:rPr lang="en-GB" sz="2000" dirty="0" smtClean="0"/>
              <a:t> Berger (Game Points)</a:t>
            </a:r>
          </a:p>
          <a:p>
            <a:pPr marL="457200" indent="-457200">
              <a:buAutoNum type="arabicPeriod"/>
            </a:pPr>
            <a:r>
              <a:rPr lang="en-GB" sz="2000" dirty="0" smtClean="0"/>
              <a:t>Board Count (Berlin System)</a:t>
            </a:r>
          </a:p>
          <a:p>
            <a:pPr marL="457200" indent="-457200">
              <a:buAutoNum type="arabicPeriod"/>
            </a:pPr>
            <a:r>
              <a:rPr lang="en-GB" sz="2000" dirty="0" smtClean="0"/>
              <a:t>Blitz Match</a:t>
            </a:r>
          </a:p>
          <a:p>
            <a:pPr marL="457200" indent="-457200">
              <a:buAutoNum type="arabicPeriod"/>
            </a:pPr>
            <a:r>
              <a:rPr lang="en-GB" sz="2000" dirty="0" smtClean="0"/>
              <a:t>Board Count of Blitz Match</a:t>
            </a:r>
          </a:p>
          <a:p>
            <a:pPr marL="457200" indent="-457200">
              <a:buAutoNum type="arabicPeriod"/>
            </a:pPr>
            <a:r>
              <a:rPr lang="en-GB" sz="2000" dirty="0" smtClean="0"/>
              <a:t>Individual Armageddon</a:t>
            </a:r>
          </a:p>
          <a:p>
            <a:r>
              <a:rPr lang="en-GB" sz="2000" smtClean="0"/>
              <a:t>Quarterfinals</a:t>
            </a:r>
            <a:r>
              <a:rPr lang="en-GB" sz="2000" dirty="0" smtClean="0"/>
              <a:t>, </a:t>
            </a:r>
            <a:r>
              <a:rPr lang="en-GB" sz="2000" dirty="0" err="1" smtClean="0"/>
              <a:t>Semifinals</a:t>
            </a:r>
            <a:r>
              <a:rPr lang="en-GB" sz="2000" dirty="0" smtClean="0"/>
              <a:t>, Finals</a:t>
            </a:r>
          </a:p>
          <a:p>
            <a:pPr marL="457200" indent="-457200">
              <a:buAutoNum type="arabicPeriod"/>
            </a:pPr>
            <a:r>
              <a:rPr lang="en-GB" sz="2000" dirty="0" smtClean="0"/>
              <a:t>Match Points</a:t>
            </a:r>
          </a:p>
          <a:p>
            <a:pPr marL="457200" indent="-457200">
              <a:buAutoNum type="arabicPeriod"/>
            </a:pPr>
            <a:r>
              <a:rPr lang="en-GB" sz="2000" dirty="0" smtClean="0"/>
              <a:t>Game Points</a:t>
            </a:r>
          </a:p>
          <a:p>
            <a:pPr marL="457200" indent="-457200">
              <a:buAutoNum type="arabicPeriod"/>
            </a:pPr>
            <a:r>
              <a:rPr lang="en-GB" sz="2000" dirty="0" smtClean="0"/>
              <a:t>Board Count (Berlin System) of 2 Matches</a:t>
            </a:r>
          </a:p>
          <a:p>
            <a:pPr marL="457200" indent="-457200">
              <a:buAutoNum type="arabicPeriod"/>
            </a:pPr>
            <a:r>
              <a:rPr lang="en-GB" sz="2000" dirty="0" smtClean="0"/>
              <a:t>Blitz Match</a:t>
            </a:r>
          </a:p>
          <a:p>
            <a:pPr marL="457200" indent="-457200">
              <a:buAutoNum type="arabicPeriod"/>
            </a:pPr>
            <a:r>
              <a:rPr lang="en-GB" sz="2000" dirty="0" smtClean="0"/>
              <a:t>Board Count of Blitz Match</a:t>
            </a:r>
          </a:p>
          <a:p>
            <a:pPr marL="457200" indent="-457200">
              <a:buAutoNum type="arabicPeriod"/>
            </a:pPr>
            <a:r>
              <a:rPr lang="en-GB" sz="2000" dirty="0" smtClean="0"/>
              <a:t>Individual Armageddon </a:t>
            </a:r>
          </a:p>
          <a:p>
            <a:pPr marL="457200" indent="-457200">
              <a:buAutoNum type="arabicPeriod"/>
            </a:pPr>
            <a:endParaRPr lang="en-GB" sz="2000" dirty="0" smtClean="0"/>
          </a:p>
          <a:p>
            <a:pPr marL="457200" indent="-457200">
              <a:buAutoNum type="arabicPeriod"/>
            </a:pPr>
            <a:endParaRPr lang="en-GB" sz="2000" dirty="0" smtClean="0"/>
          </a:p>
          <a:p>
            <a:endParaRPr lang="en-GB" sz="2000" dirty="0"/>
          </a:p>
          <a:p>
            <a:endParaRPr lang="en-GB" sz="2000" dirty="0"/>
          </a:p>
          <a:p>
            <a:endParaRPr lang="en-GB" sz="4000" dirty="0" smtClean="0"/>
          </a:p>
          <a:p>
            <a:endParaRPr lang="en-GB" sz="4000" dirty="0"/>
          </a:p>
        </p:txBody>
      </p:sp>
    </p:spTree>
    <p:extLst>
      <p:ext uri="{BB962C8B-B14F-4D97-AF65-F5344CB8AC3E}">
        <p14:creationId xmlns:p14="http://schemas.microsoft.com/office/powerpoint/2010/main" val="2418103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B2159D-02E9-498F-AEB9-298FF89BF023}"/>
              </a:ext>
            </a:extLst>
          </p:cNvPr>
          <p:cNvSpPr>
            <a:spLocks noGrp="1"/>
          </p:cNvSpPr>
          <p:nvPr>
            <p:ph type="title"/>
          </p:nvPr>
        </p:nvSpPr>
        <p:spPr>
          <a:xfrm>
            <a:off x="646111" y="452717"/>
            <a:ext cx="9404723" cy="6123181"/>
          </a:xfrm>
        </p:spPr>
        <p:txBody>
          <a:bodyPr/>
          <a:lstStyle/>
          <a:p>
            <a:pPr lvl="1"/>
            <a:r>
              <a:rPr lang="en-GB" sz="3600" dirty="0" smtClean="0"/>
              <a:t>Individual Board Awards</a:t>
            </a:r>
            <a:r>
              <a:rPr lang="en-GB" dirty="0" smtClean="0"/>
              <a:t/>
            </a:r>
            <a:br>
              <a:rPr lang="en-GB" dirty="0" smtClean="0"/>
            </a:br>
            <a:r>
              <a:rPr lang="en-GB" dirty="0" smtClean="0"/>
              <a:t/>
            </a:r>
            <a:br>
              <a:rPr lang="en-GB" dirty="0" smtClean="0"/>
            </a:br>
            <a:r>
              <a:rPr lang="en-US" sz="2000" dirty="0" smtClean="0"/>
              <a:t>Players </a:t>
            </a:r>
            <a:r>
              <a:rPr lang="en-US" sz="2000" dirty="0"/>
              <a:t>assigned to the same board number in their respective team lists shall be in competition for individual board prizes namely: gold, silver and bronze certificates. </a:t>
            </a:r>
            <a:r>
              <a:rPr lang="en-US" sz="2000" dirty="0" smtClean="0"/>
              <a:t/>
            </a:r>
            <a:br>
              <a:rPr lang="en-US" sz="2000" dirty="0" smtClean="0"/>
            </a:br>
            <a:r>
              <a:rPr lang="en-US" sz="2000" dirty="0"/>
              <a:t/>
            </a:r>
            <a:br>
              <a:rPr lang="en-US" sz="2000" dirty="0"/>
            </a:br>
            <a:r>
              <a:rPr lang="en-US" sz="2000" dirty="0" smtClean="0"/>
              <a:t>For </a:t>
            </a:r>
            <a:r>
              <a:rPr lang="en-US" sz="2000" dirty="0"/>
              <a:t>the purposes of this award, the players’ performance rating in the Preliminaries shall be compared. </a:t>
            </a:r>
            <a:r>
              <a:rPr lang="en-US" sz="2000" dirty="0" smtClean="0"/>
              <a:t/>
            </a:r>
            <a:br>
              <a:rPr lang="en-US" sz="2000" dirty="0" smtClean="0"/>
            </a:br>
            <a:r>
              <a:rPr lang="en-US" sz="2000" dirty="0" smtClean="0"/>
              <a:t/>
            </a:r>
            <a:br>
              <a:rPr lang="en-US" sz="2000" dirty="0" smtClean="0"/>
            </a:br>
            <a:r>
              <a:rPr lang="en-US" sz="2000" dirty="0" smtClean="0"/>
              <a:t>If </a:t>
            </a:r>
            <a:r>
              <a:rPr lang="en-US" sz="2000" dirty="0"/>
              <a:t>the performance rating is equal, the tie shall be broken in the following order</a:t>
            </a:r>
            <a:r>
              <a:rPr lang="en-US" sz="2000" dirty="0" smtClean="0"/>
              <a:t>:</a:t>
            </a:r>
            <a:br>
              <a:rPr lang="en-US" sz="2000" dirty="0" smtClean="0"/>
            </a:br>
            <a:r>
              <a:rPr lang="en-US" sz="2000" dirty="0" smtClean="0"/>
              <a:t> </a:t>
            </a:r>
            <a:r>
              <a:rPr lang="en-US" sz="2000" dirty="0"/>
              <a:t/>
            </a:r>
            <a:br>
              <a:rPr lang="en-US" sz="2000" dirty="0"/>
            </a:br>
            <a:r>
              <a:rPr lang="en-US" sz="2000" dirty="0"/>
              <a:t>(a) the number of games (more is better);</a:t>
            </a:r>
            <a:r>
              <a:rPr lang="en-GB" sz="2000" dirty="0"/>
              <a:t/>
            </a:r>
            <a:br>
              <a:rPr lang="en-GB" sz="2000" dirty="0"/>
            </a:br>
            <a:r>
              <a:rPr lang="en-US" sz="2000" dirty="0"/>
              <a:t>(b) Direct Encounter;</a:t>
            </a:r>
            <a:r>
              <a:rPr lang="en-GB" sz="2000" dirty="0"/>
              <a:t/>
            </a:r>
            <a:br>
              <a:rPr lang="en-GB" sz="2000" dirty="0"/>
            </a:br>
            <a:r>
              <a:rPr lang="en-US" sz="2000" dirty="0"/>
              <a:t>(c) average rating of opponents, higher is better.</a:t>
            </a:r>
            <a:r>
              <a:rPr lang="en-GB" sz="2000" dirty="0"/>
              <a:t/>
            </a:r>
            <a:br>
              <a:rPr lang="en-GB" sz="2000" dirty="0"/>
            </a:br>
            <a:r>
              <a:rPr lang="en-US" sz="2000" dirty="0"/>
              <a:t>(d) the greater number of </a:t>
            </a:r>
            <a:r>
              <a:rPr lang="en-US" sz="2000" dirty="0" smtClean="0"/>
              <a:t>wins. </a:t>
            </a:r>
            <a:r>
              <a:rPr lang="en-US" sz="2000" dirty="0"/>
              <a:t/>
            </a:r>
            <a:br>
              <a:rPr lang="en-US" sz="2000" dirty="0"/>
            </a:br>
            <a:r>
              <a:rPr lang="en-US" sz="2000" dirty="0" smtClean="0"/>
              <a:t/>
            </a:r>
            <a:br>
              <a:rPr lang="en-US" sz="2000" dirty="0" smtClean="0"/>
            </a:br>
            <a:r>
              <a:rPr lang="en-US" sz="2000" dirty="0" smtClean="0"/>
              <a:t>Only </a:t>
            </a:r>
            <a:r>
              <a:rPr lang="en-US" sz="2000" dirty="0"/>
              <a:t>players who have played a minimum of 6 games shall be eligible for board prizes on boards 1 to 4 and 5</a:t>
            </a:r>
            <a:r>
              <a:rPr lang="en-US" sz="2000" dirty="0" smtClean="0"/>
              <a:t> </a:t>
            </a:r>
            <a:r>
              <a:rPr lang="en-US" sz="2000" dirty="0"/>
              <a:t>games for board </a:t>
            </a:r>
            <a:r>
              <a:rPr lang="en-US" sz="2000" dirty="0" smtClean="0"/>
              <a:t>5.</a:t>
            </a:r>
            <a:r>
              <a:rPr lang="en-GB" dirty="0"/>
              <a:t/>
            </a:r>
            <a:br>
              <a:rPr lang="en-GB" dirty="0"/>
            </a:br>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95291" y="5623398"/>
            <a:ext cx="952500" cy="952500"/>
          </a:xfrm>
          <a:prstGeom prst="rect">
            <a:avLst/>
          </a:prstGeom>
        </p:spPr>
      </p:pic>
    </p:spTree>
    <p:extLst>
      <p:ext uri="{BB962C8B-B14F-4D97-AF65-F5344CB8AC3E}">
        <p14:creationId xmlns:p14="http://schemas.microsoft.com/office/powerpoint/2010/main" val="3361088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315302-52F4-4E9B-BDD7-4424EEF684B4}"/>
              </a:ext>
            </a:extLst>
          </p:cNvPr>
          <p:cNvSpPr>
            <a:spLocks noGrp="1"/>
          </p:cNvSpPr>
          <p:nvPr>
            <p:ph type="title"/>
          </p:nvPr>
        </p:nvSpPr>
        <p:spPr/>
        <p:txBody>
          <a:bodyPr/>
          <a:lstStyle/>
          <a:p>
            <a:r>
              <a:rPr lang="en-GB" dirty="0"/>
              <a:t>Tournament Spirit</a:t>
            </a:r>
          </a:p>
        </p:txBody>
      </p:sp>
      <p:sp>
        <p:nvSpPr>
          <p:cNvPr id="3" name="Content Placeholder 2">
            <a:extLst>
              <a:ext uri="{FF2B5EF4-FFF2-40B4-BE49-F238E27FC236}">
                <a16:creationId xmlns="" xmlns:a16="http://schemas.microsoft.com/office/drawing/2014/main" id="{DBA5958D-6A4E-4B7F-91DB-FF133F5A7438}"/>
              </a:ext>
            </a:extLst>
          </p:cNvPr>
          <p:cNvSpPr>
            <a:spLocks noGrp="1"/>
          </p:cNvSpPr>
          <p:nvPr>
            <p:ph idx="1"/>
          </p:nvPr>
        </p:nvSpPr>
        <p:spPr/>
        <p:txBody>
          <a:bodyPr>
            <a:normAutofit/>
          </a:bodyPr>
          <a:lstStyle/>
          <a:p>
            <a:r>
              <a:rPr lang="en-GB" dirty="0"/>
              <a:t>The tournament is organised as a replacement for the </a:t>
            </a:r>
            <a:r>
              <a:rPr lang="en-GB" dirty="0" smtClean="0"/>
              <a:t>2020 Asian Nations Cup due </a:t>
            </a:r>
            <a:r>
              <a:rPr lang="en-GB" dirty="0"/>
              <a:t>to the ongoing pandemic</a:t>
            </a:r>
          </a:p>
          <a:p>
            <a:r>
              <a:rPr lang="en-GB" dirty="0"/>
              <a:t>The tournament provides an opportunity for players to play in something as similar as possible</a:t>
            </a:r>
          </a:p>
          <a:p>
            <a:r>
              <a:rPr lang="en-GB" dirty="0"/>
              <a:t>Arbiters have been informed to be as helpful as possible, and help players and captains to avoid sanctions, or missing deadlines for team submission etc.</a:t>
            </a:r>
          </a:p>
          <a:p>
            <a:r>
              <a:rPr lang="en-GB" dirty="0"/>
              <a:t>Our overriding principle will be to arrange for as many games of chess to be played as possible</a:t>
            </a:r>
          </a:p>
          <a:p>
            <a:r>
              <a:rPr lang="en-GB" dirty="0"/>
              <a:t>Co-operation from captains is important in helping us to achieve this</a:t>
            </a:r>
          </a:p>
          <a:p>
            <a:pPr marL="457200" indent="-457200">
              <a:buFont typeface="+mj-lt"/>
              <a:buAutoNum type="arabicPeriod"/>
            </a:pPr>
            <a:endParaRPr lang="en-GB" dirty="0"/>
          </a:p>
        </p:txBody>
      </p:sp>
    </p:spTree>
    <p:extLst>
      <p:ext uri="{BB962C8B-B14F-4D97-AF65-F5344CB8AC3E}">
        <p14:creationId xmlns:p14="http://schemas.microsoft.com/office/powerpoint/2010/main" val="3929818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315302-52F4-4E9B-BDD7-4424EEF684B4}"/>
              </a:ext>
            </a:extLst>
          </p:cNvPr>
          <p:cNvSpPr>
            <a:spLocks noGrp="1"/>
          </p:cNvSpPr>
          <p:nvPr>
            <p:ph type="title"/>
          </p:nvPr>
        </p:nvSpPr>
        <p:spPr/>
        <p:txBody>
          <a:bodyPr/>
          <a:lstStyle/>
          <a:p>
            <a:r>
              <a:rPr lang="en-GB" dirty="0" smtClean="0"/>
              <a:t>Tournament Schedule</a:t>
            </a:r>
            <a:endParaRPr lang="en-GB" dirty="0"/>
          </a:p>
        </p:txBody>
      </p:sp>
      <p:sp>
        <p:nvSpPr>
          <p:cNvPr id="3" name="Content Placeholder 2">
            <a:extLst>
              <a:ext uri="{FF2B5EF4-FFF2-40B4-BE49-F238E27FC236}">
                <a16:creationId xmlns="" xmlns:a16="http://schemas.microsoft.com/office/drawing/2014/main" id="{DBA5958D-6A4E-4B7F-91DB-FF133F5A7438}"/>
              </a:ext>
            </a:extLst>
          </p:cNvPr>
          <p:cNvSpPr>
            <a:spLocks noGrp="1"/>
          </p:cNvSpPr>
          <p:nvPr>
            <p:ph idx="1"/>
          </p:nvPr>
        </p:nvSpPr>
        <p:spPr>
          <a:xfrm>
            <a:off x="466164" y="1237129"/>
            <a:ext cx="11125199" cy="4796118"/>
          </a:xfrm>
        </p:spPr>
        <p:txBody>
          <a:bodyPr>
            <a:normAutofit/>
          </a:bodyPr>
          <a:lstStyle/>
          <a:p>
            <a:pPr marL="0" indent="0">
              <a:buNone/>
            </a:pPr>
            <a:r>
              <a:rPr lang="en-GB" dirty="0" smtClean="0">
                <a:solidFill>
                  <a:srgbClr val="FFC000"/>
                </a:solidFill>
              </a:rPr>
              <a:t>Friday		Technical Meeting	9 Oct. 10am (UAE time GMT +4)</a:t>
            </a:r>
            <a:endParaRPr lang="en-GB" dirty="0">
              <a:solidFill>
                <a:srgbClr val="FFC000"/>
              </a:solidFill>
            </a:endParaRPr>
          </a:p>
          <a:p>
            <a:pPr marL="0" indent="0">
              <a:buNone/>
            </a:pPr>
            <a:r>
              <a:rPr lang="en-GB" dirty="0" smtClean="0"/>
              <a:t>Saturday</a:t>
            </a:r>
            <a:r>
              <a:rPr lang="en-GB" dirty="0"/>
              <a:t>	</a:t>
            </a:r>
            <a:r>
              <a:rPr lang="en-GB" dirty="0" smtClean="0"/>
              <a:t>10 Oct, 9am Zoom, 10am Men Rd1, 11am Men Rd 2, 12nn Men Rd3</a:t>
            </a:r>
            <a:endParaRPr lang="en-GB" dirty="0"/>
          </a:p>
          <a:p>
            <a:pPr marL="0" indent="0">
              <a:buNone/>
            </a:pPr>
            <a:r>
              <a:rPr lang="en-GB" dirty="0" smtClean="0"/>
              <a:t>Sunday	11 Oct, 9am Zoom, 10am Women Rd1, 11am Women Rd2, 12nn Women Rd3</a:t>
            </a:r>
            <a:endParaRPr lang="en-GB" dirty="0"/>
          </a:p>
          <a:p>
            <a:pPr marL="0" indent="0">
              <a:buNone/>
            </a:pPr>
            <a:r>
              <a:rPr lang="en-GB" dirty="0" smtClean="0"/>
              <a:t>Friday		16 Oct. 9am Zoom, 10am Men Rd4, 11am Men Rd 5, 12nn Men Rd6</a:t>
            </a:r>
            <a:endParaRPr lang="en-GB" dirty="0"/>
          </a:p>
          <a:p>
            <a:pPr marL="0" indent="0">
              <a:buNone/>
            </a:pPr>
            <a:r>
              <a:rPr lang="en-GB" dirty="0" smtClean="0"/>
              <a:t>Saturday	17 Oct. 9am Zoom, 10am Women Rd4, 11am Women Rd5, 12nn Women Rd6</a:t>
            </a:r>
            <a:endParaRPr lang="en-GB" dirty="0"/>
          </a:p>
          <a:p>
            <a:pPr marL="0" indent="0">
              <a:buNone/>
            </a:pPr>
            <a:r>
              <a:rPr lang="en-GB" dirty="0" smtClean="0"/>
              <a:t>Sunday	18 Oct. 9am Zoom, 10am Men Rd7, 11am Men Rd8, 12nn Men Rd9</a:t>
            </a:r>
          </a:p>
          <a:p>
            <a:pPr marL="0" indent="0">
              <a:buNone/>
            </a:pPr>
            <a:r>
              <a:rPr lang="en-GB" dirty="0" smtClean="0"/>
              <a:t>Monday	19 Oct. 9am Zoom, 10am Women Rd7, 11am Women Rd8, 12nn Women Rd9</a:t>
            </a:r>
          </a:p>
          <a:p>
            <a:pPr marL="0" indent="0">
              <a:buNone/>
            </a:pPr>
            <a:r>
              <a:rPr lang="en-GB" dirty="0" smtClean="0"/>
              <a:t>Friday		23 Oct. 9am Zoom, 10am QF (M&amp;W), 11am QF (M&amp;W)</a:t>
            </a:r>
            <a:endParaRPr lang="en-GB" dirty="0"/>
          </a:p>
          <a:p>
            <a:pPr marL="0" indent="0">
              <a:buNone/>
            </a:pPr>
            <a:r>
              <a:rPr lang="en-GB" dirty="0" smtClean="0"/>
              <a:t>Saturday	24 Oct. 9am Zoom, 10am SF (M&amp;W), 11am SF (M&amp;W)</a:t>
            </a:r>
          </a:p>
          <a:p>
            <a:pPr marL="0" indent="0">
              <a:buNone/>
            </a:pPr>
            <a:r>
              <a:rPr lang="en-GB" dirty="0" smtClean="0"/>
              <a:t>Sunday 	25 Oct. 9am Zoom, 10am Finals (M&amp;W), 11am Finals (M&amp;W)</a:t>
            </a:r>
            <a:endParaRPr lang="en-GB" dirty="0"/>
          </a:p>
        </p:txBody>
      </p:sp>
    </p:spTree>
    <p:extLst>
      <p:ext uri="{BB962C8B-B14F-4D97-AF65-F5344CB8AC3E}">
        <p14:creationId xmlns:p14="http://schemas.microsoft.com/office/powerpoint/2010/main" val="2809466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CF84D4-F102-479F-9FDD-767BBC757933}"/>
              </a:ext>
            </a:extLst>
          </p:cNvPr>
          <p:cNvSpPr>
            <a:spLocks noGrp="1"/>
          </p:cNvSpPr>
          <p:nvPr>
            <p:ph type="title"/>
          </p:nvPr>
        </p:nvSpPr>
        <p:spPr/>
        <p:txBody>
          <a:bodyPr/>
          <a:lstStyle/>
          <a:p>
            <a:r>
              <a:rPr lang="en-GB" dirty="0" smtClean="0"/>
              <a:t>Tournament System</a:t>
            </a:r>
            <a:endParaRPr lang="en-GB" dirty="0"/>
          </a:p>
        </p:txBody>
      </p:sp>
      <p:sp>
        <p:nvSpPr>
          <p:cNvPr id="3" name="Content Placeholder 2">
            <a:extLst>
              <a:ext uri="{FF2B5EF4-FFF2-40B4-BE49-F238E27FC236}">
                <a16:creationId xmlns="" xmlns:a16="http://schemas.microsoft.com/office/drawing/2014/main" id="{120A4B89-D9AC-4496-9EA6-A19DA152CBC9}"/>
              </a:ext>
            </a:extLst>
          </p:cNvPr>
          <p:cNvSpPr>
            <a:spLocks noGrp="1"/>
          </p:cNvSpPr>
          <p:nvPr>
            <p:ph idx="1"/>
          </p:nvPr>
        </p:nvSpPr>
        <p:spPr>
          <a:xfrm>
            <a:off x="1040559" y="1676400"/>
            <a:ext cx="9683958" cy="4506908"/>
          </a:xfrm>
        </p:spPr>
        <p:txBody>
          <a:bodyPr>
            <a:normAutofit/>
          </a:bodyPr>
          <a:lstStyle/>
          <a:p>
            <a:pPr marL="0" indent="0">
              <a:buNone/>
            </a:pPr>
            <a:r>
              <a:rPr lang="en-GB" dirty="0" smtClean="0"/>
              <a:t>Preliminaries	9-round Swiss System</a:t>
            </a:r>
          </a:p>
          <a:p>
            <a:pPr marL="0" indent="0">
              <a:buNone/>
            </a:pPr>
            <a:r>
              <a:rPr lang="en-GB" dirty="0" smtClean="0"/>
              <a:t>Pairings will be made by Swiss Manager, top seed is white </a:t>
            </a:r>
            <a:r>
              <a:rPr lang="en-GB" dirty="0" err="1" smtClean="0"/>
              <a:t>rd</a:t>
            </a:r>
            <a:r>
              <a:rPr lang="en-GB" dirty="0" smtClean="0"/>
              <a:t> 1 bd1</a:t>
            </a:r>
          </a:p>
          <a:p>
            <a:pPr marL="0" indent="0">
              <a:buNone/>
            </a:pPr>
            <a:r>
              <a:rPr lang="en-GB" dirty="0" smtClean="0"/>
              <a:t>Individual Board Medals calculated from Swiss System Preliminaries Only</a:t>
            </a:r>
            <a:endParaRPr lang="en-GB" dirty="0"/>
          </a:p>
          <a:p>
            <a:pPr marL="0" indent="0">
              <a:buNone/>
            </a:pPr>
            <a:r>
              <a:rPr lang="en-GB" dirty="0" smtClean="0"/>
              <a:t>Top 8 teams qualify to knockout stage</a:t>
            </a:r>
            <a:endParaRPr lang="en-GB" dirty="0"/>
          </a:p>
          <a:p>
            <a:pPr marL="0" indent="0">
              <a:buNone/>
            </a:pPr>
            <a:r>
              <a:rPr lang="en-GB" dirty="0" smtClean="0"/>
              <a:t>Pairings and </a:t>
            </a:r>
            <a:r>
              <a:rPr lang="en-GB" dirty="0" err="1" smtClean="0"/>
              <a:t>colors</a:t>
            </a:r>
            <a:r>
              <a:rPr lang="en-GB" dirty="0" smtClean="0"/>
              <a:t> are defined. Team on left is white bd1, match 1</a:t>
            </a:r>
            <a:endParaRPr lang="en-GB" dirty="0"/>
          </a:p>
          <a:p>
            <a:pPr marL="0" indent="0">
              <a:buNone/>
            </a:pPr>
            <a:r>
              <a:rPr lang="en-GB" dirty="0" smtClean="0"/>
              <a:t>Quarterfinals:	Duel of 2 Matches (reverse </a:t>
            </a:r>
            <a:r>
              <a:rPr lang="en-GB" dirty="0" err="1" smtClean="0"/>
              <a:t>colors</a:t>
            </a:r>
            <a:r>
              <a:rPr lang="en-GB" dirty="0" smtClean="0"/>
              <a:t> on bd1)</a:t>
            </a:r>
            <a:endParaRPr lang="en-GB" dirty="0"/>
          </a:p>
          <a:p>
            <a:pPr marL="0" indent="0">
              <a:buNone/>
            </a:pPr>
            <a:r>
              <a:rPr lang="en-GB" dirty="0" smtClean="0"/>
              <a:t>				Duel I: 1 </a:t>
            </a:r>
            <a:r>
              <a:rPr lang="en-GB" dirty="0" err="1" smtClean="0"/>
              <a:t>vs</a:t>
            </a:r>
            <a:r>
              <a:rPr lang="en-GB" dirty="0" smtClean="0"/>
              <a:t> 8, Duel II: 7 </a:t>
            </a:r>
            <a:r>
              <a:rPr lang="en-GB" dirty="0" err="1" smtClean="0"/>
              <a:t>vs</a:t>
            </a:r>
            <a:r>
              <a:rPr lang="en-GB" dirty="0" smtClean="0"/>
              <a:t> 2, Duel III: 3 vs. 6, Duel IV: 5 vs. 4</a:t>
            </a:r>
            <a:endParaRPr lang="en-GB" dirty="0"/>
          </a:p>
          <a:p>
            <a:pPr marL="0" indent="0">
              <a:buNone/>
            </a:pPr>
            <a:r>
              <a:rPr lang="en-GB" dirty="0" err="1" smtClean="0"/>
              <a:t>Semifinals</a:t>
            </a:r>
            <a:r>
              <a:rPr lang="en-GB" dirty="0" smtClean="0"/>
              <a:t>: 		Duel V: Winner of Duel I vs. Winner of Duel IV; </a:t>
            </a:r>
          </a:p>
          <a:p>
            <a:pPr marL="0" indent="0">
              <a:buNone/>
            </a:pPr>
            <a:r>
              <a:rPr lang="en-GB" dirty="0"/>
              <a:t>	</a:t>
            </a:r>
            <a:r>
              <a:rPr lang="en-GB" dirty="0" smtClean="0"/>
              <a:t>			Duel VI: Winner of Duel III vs. Winner of Duel II</a:t>
            </a:r>
          </a:p>
          <a:p>
            <a:pPr marL="0" indent="0">
              <a:buNone/>
            </a:pPr>
            <a:r>
              <a:rPr lang="en-GB" dirty="0" smtClean="0"/>
              <a:t>Finals: 			Duel VII: Winner of Duel V vs. Winner of Duel VI</a:t>
            </a:r>
            <a:endParaRPr lang="en-GB" dirty="0"/>
          </a:p>
        </p:txBody>
      </p:sp>
    </p:spTree>
    <p:extLst>
      <p:ext uri="{BB962C8B-B14F-4D97-AF65-F5344CB8AC3E}">
        <p14:creationId xmlns:p14="http://schemas.microsoft.com/office/powerpoint/2010/main" val="303185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05263A-4BFE-44E5-9BD3-4A9D097F687D}"/>
              </a:ext>
            </a:extLst>
          </p:cNvPr>
          <p:cNvSpPr>
            <a:spLocks noGrp="1"/>
          </p:cNvSpPr>
          <p:nvPr>
            <p:ph type="title"/>
          </p:nvPr>
        </p:nvSpPr>
        <p:spPr/>
        <p:txBody>
          <a:bodyPr/>
          <a:lstStyle/>
          <a:p>
            <a:r>
              <a:rPr lang="en-GB" dirty="0" smtClean="0"/>
              <a:t>Arbiters</a:t>
            </a:r>
            <a:endParaRPr lang="en-GB" dirty="0"/>
          </a:p>
        </p:txBody>
      </p:sp>
      <p:sp>
        <p:nvSpPr>
          <p:cNvPr id="3" name="Content Placeholder 2">
            <a:extLst>
              <a:ext uri="{FF2B5EF4-FFF2-40B4-BE49-F238E27FC236}">
                <a16:creationId xmlns="" xmlns:a16="http://schemas.microsoft.com/office/drawing/2014/main" id="{8C25E3D7-6567-42E5-9A8D-AE81F5FE659E}"/>
              </a:ext>
            </a:extLst>
          </p:cNvPr>
          <p:cNvSpPr>
            <a:spLocks noGrp="1"/>
          </p:cNvSpPr>
          <p:nvPr>
            <p:ph idx="1"/>
          </p:nvPr>
        </p:nvSpPr>
        <p:spPr>
          <a:xfrm>
            <a:off x="1103312" y="1344705"/>
            <a:ext cx="10134531" cy="5228373"/>
          </a:xfrm>
        </p:spPr>
        <p:txBody>
          <a:bodyPr>
            <a:normAutofit/>
          </a:bodyPr>
          <a:lstStyle/>
          <a:p>
            <a:pPr marL="0" indent="0">
              <a:buNone/>
            </a:pPr>
            <a:r>
              <a:rPr lang="en-GB" dirty="0" smtClean="0"/>
              <a:t>Chief Arbiter							IA/IO </a:t>
            </a:r>
            <a:r>
              <a:rPr lang="en-GB" dirty="0" err="1" smtClean="0"/>
              <a:t>Abdulrahim</a:t>
            </a:r>
            <a:r>
              <a:rPr lang="en-GB" dirty="0" smtClean="0"/>
              <a:t> Mahdi (UAE)</a:t>
            </a:r>
          </a:p>
          <a:p>
            <a:pPr marL="0" indent="0">
              <a:buNone/>
            </a:pPr>
            <a:r>
              <a:rPr lang="en-GB" dirty="0" smtClean="0"/>
              <a:t>Tournament Director/Pairings			IA </a:t>
            </a:r>
            <a:r>
              <a:rPr lang="en-GB" dirty="0" err="1" smtClean="0"/>
              <a:t>Mehrdad</a:t>
            </a:r>
            <a:r>
              <a:rPr lang="en-GB" dirty="0" smtClean="0"/>
              <a:t> </a:t>
            </a:r>
            <a:r>
              <a:rPr lang="en-GB" dirty="0" err="1" smtClean="0"/>
              <a:t>Pahlevanzadeh</a:t>
            </a:r>
            <a:r>
              <a:rPr lang="en-GB" dirty="0" smtClean="0"/>
              <a:t> (IRI)</a:t>
            </a:r>
            <a:endParaRPr lang="en-GB" dirty="0"/>
          </a:p>
          <a:p>
            <a:pPr marL="0" indent="0">
              <a:buNone/>
            </a:pPr>
            <a:r>
              <a:rPr lang="en-GB" dirty="0" smtClean="0"/>
              <a:t>Deputy Chief Arbiter</a:t>
            </a:r>
            <a:r>
              <a:rPr lang="en-GB" dirty="0"/>
              <a:t> </a:t>
            </a:r>
            <a:r>
              <a:rPr lang="en-GB" dirty="0" smtClean="0"/>
              <a:t>(Men)			IA </a:t>
            </a:r>
            <a:r>
              <a:rPr lang="en-GB" dirty="0" err="1" smtClean="0"/>
              <a:t>Haroon</a:t>
            </a:r>
            <a:r>
              <a:rPr lang="en-GB" dirty="0" smtClean="0"/>
              <a:t> or Rashid (BAN)</a:t>
            </a:r>
            <a:endParaRPr lang="en-GB" dirty="0"/>
          </a:p>
          <a:p>
            <a:pPr marL="0" indent="0">
              <a:buNone/>
            </a:pPr>
            <a:r>
              <a:rPr lang="en-GB" dirty="0" smtClean="0"/>
              <a:t>Deputy Chief Arbiter (Women)		IA K.K. Chan (HKG)</a:t>
            </a:r>
            <a:endParaRPr lang="en-GB" dirty="0"/>
          </a:p>
          <a:p>
            <a:pPr marL="0" indent="0">
              <a:buNone/>
            </a:pPr>
            <a:r>
              <a:rPr lang="en-GB" dirty="0"/>
              <a:t>Zoom Arbiters</a:t>
            </a:r>
            <a:r>
              <a:rPr lang="en-GB" dirty="0" smtClean="0"/>
              <a:t>:</a:t>
            </a:r>
          </a:p>
          <a:p>
            <a:pPr marL="0" indent="0">
              <a:buNone/>
            </a:pPr>
            <a:r>
              <a:rPr lang="en-GB" dirty="0" smtClean="0"/>
              <a:t>Room 1</a:t>
            </a:r>
            <a:r>
              <a:rPr lang="en-GB" dirty="0"/>
              <a:t>: Al-</a:t>
            </a:r>
            <a:r>
              <a:rPr lang="en-GB" dirty="0" err="1"/>
              <a:t>Takrori</a:t>
            </a:r>
            <a:r>
              <a:rPr lang="en-GB" dirty="0"/>
              <a:t>, </a:t>
            </a:r>
            <a:r>
              <a:rPr lang="en-GB" dirty="0" err="1" smtClean="0"/>
              <a:t>Husam</a:t>
            </a:r>
            <a:r>
              <a:rPr lang="en-GB" dirty="0" smtClean="0"/>
              <a:t>	(PLE)		Room 8: </a:t>
            </a:r>
            <a:r>
              <a:rPr lang="en-GB" dirty="0"/>
              <a:t>IA Patrick Lee </a:t>
            </a:r>
            <a:r>
              <a:rPr lang="en-GB" dirty="0" smtClean="0"/>
              <a:t>(PHI)	</a:t>
            </a:r>
          </a:p>
          <a:p>
            <a:pPr marL="0" indent="0">
              <a:buNone/>
            </a:pPr>
            <a:r>
              <a:rPr lang="en-GB" dirty="0" smtClean="0"/>
              <a:t>Room 2: </a:t>
            </a:r>
            <a:r>
              <a:rPr lang="en-GB" dirty="0"/>
              <a:t>IA Al </a:t>
            </a:r>
            <a:r>
              <a:rPr lang="en-GB" dirty="0" err="1"/>
              <a:t>Wadhahi</a:t>
            </a:r>
            <a:r>
              <a:rPr lang="en-GB" dirty="0"/>
              <a:t> </a:t>
            </a:r>
            <a:r>
              <a:rPr lang="en-GB" dirty="0" err="1"/>
              <a:t>Musallam</a:t>
            </a:r>
            <a:r>
              <a:rPr lang="en-GB" dirty="0"/>
              <a:t> </a:t>
            </a:r>
            <a:r>
              <a:rPr lang="en-GB" dirty="0" smtClean="0"/>
              <a:t>(OMA)	Room 9: </a:t>
            </a:r>
            <a:r>
              <a:rPr lang="en-GB" dirty="0"/>
              <a:t>IA </a:t>
            </a:r>
            <a:r>
              <a:rPr lang="en-GB" dirty="0" err="1"/>
              <a:t>Abd</a:t>
            </a:r>
            <a:r>
              <a:rPr lang="en-GB" dirty="0"/>
              <a:t> Hamid </a:t>
            </a:r>
            <a:r>
              <a:rPr lang="en-GB" dirty="0" smtClean="0"/>
              <a:t>Majid (MAS)</a:t>
            </a:r>
          </a:p>
          <a:p>
            <a:pPr marL="0" indent="0">
              <a:buNone/>
            </a:pPr>
            <a:r>
              <a:rPr lang="en-GB" dirty="0" smtClean="0"/>
              <a:t>Room 3: </a:t>
            </a:r>
            <a:r>
              <a:rPr lang="en-GB" dirty="0"/>
              <a:t>IA Ibrahim, Yousef Khalil </a:t>
            </a:r>
            <a:r>
              <a:rPr lang="en-GB" dirty="0" smtClean="0"/>
              <a:t>		Room 10: </a:t>
            </a:r>
            <a:r>
              <a:rPr lang="en-GB" dirty="0"/>
              <a:t>IA </a:t>
            </a:r>
            <a:r>
              <a:rPr lang="en-GB" dirty="0" err="1"/>
              <a:t>Kausar</a:t>
            </a:r>
            <a:r>
              <a:rPr lang="en-GB" dirty="0"/>
              <a:t> </a:t>
            </a:r>
            <a:r>
              <a:rPr lang="en-GB" dirty="0" err="1"/>
              <a:t>Bauyrzhan</a:t>
            </a:r>
            <a:r>
              <a:rPr lang="en-GB" dirty="0"/>
              <a:t> </a:t>
            </a:r>
            <a:r>
              <a:rPr lang="en-GB" dirty="0" smtClean="0"/>
              <a:t>(KAZ)</a:t>
            </a:r>
          </a:p>
          <a:p>
            <a:pPr marL="0" indent="0">
              <a:buNone/>
            </a:pPr>
            <a:r>
              <a:rPr lang="en-GB" dirty="0" smtClean="0"/>
              <a:t>Room 4: </a:t>
            </a:r>
            <a:r>
              <a:rPr lang="en-GB" dirty="0" err="1"/>
              <a:t>Razan</a:t>
            </a:r>
            <a:r>
              <a:rPr lang="en-GB" dirty="0"/>
              <a:t> Al </a:t>
            </a:r>
            <a:r>
              <a:rPr lang="en-GB" dirty="0" err="1"/>
              <a:t>Shoaibi</a:t>
            </a:r>
            <a:r>
              <a:rPr lang="en-GB" dirty="0"/>
              <a:t> </a:t>
            </a:r>
            <a:r>
              <a:rPr lang="en-GB" dirty="0" smtClean="0"/>
              <a:t>(JOR)		Room 11: </a:t>
            </a:r>
            <a:r>
              <a:rPr lang="en-GB" dirty="0"/>
              <a:t>IA Irina </a:t>
            </a:r>
            <a:r>
              <a:rPr lang="en-GB" dirty="0" err="1"/>
              <a:t>Semenova</a:t>
            </a:r>
            <a:r>
              <a:rPr lang="en-GB" dirty="0"/>
              <a:t> </a:t>
            </a:r>
            <a:r>
              <a:rPr lang="en-GB" dirty="0" smtClean="0"/>
              <a:t>(UZB)</a:t>
            </a:r>
          </a:p>
          <a:p>
            <a:pPr marL="0" indent="0">
              <a:buNone/>
            </a:pPr>
            <a:r>
              <a:rPr lang="en-GB" dirty="0" smtClean="0"/>
              <a:t>Room 5: </a:t>
            </a:r>
            <a:r>
              <a:rPr lang="en-GB" dirty="0"/>
              <a:t>IA </a:t>
            </a:r>
            <a:r>
              <a:rPr lang="en-GB" dirty="0" err="1"/>
              <a:t>Azizi</a:t>
            </a:r>
            <a:r>
              <a:rPr lang="en-GB" dirty="0"/>
              <a:t>, </a:t>
            </a:r>
            <a:r>
              <a:rPr lang="en-GB" dirty="0" err="1"/>
              <a:t>Khatereh</a:t>
            </a:r>
            <a:r>
              <a:rPr lang="en-GB" dirty="0"/>
              <a:t> </a:t>
            </a:r>
            <a:r>
              <a:rPr lang="en-GB" dirty="0" smtClean="0"/>
              <a:t>(IRI)		Room 12: </a:t>
            </a:r>
            <a:r>
              <a:rPr lang="en-GB" dirty="0"/>
              <a:t>IA Shaun Press </a:t>
            </a:r>
            <a:r>
              <a:rPr lang="en-GB" dirty="0" smtClean="0"/>
              <a:t>(PNG)</a:t>
            </a:r>
          </a:p>
          <a:p>
            <a:pPr marL="0" indent="0">
              <a:buNone/>
            </a:pPr>
            <a:r>
              <a:rPr lang="en-GB" dirty="0" smtClean="0"/>
              <a:t>Room 6: </a:t>
            </a:r>
            <a:r>
              <a:rPr lang="en-GB" dirty="0"/>
              <a:t>IA </a:t>
            </a:r>
            <a:r>
              <a:rPr lang="en-GB" dirty="0" err="1"/>
              <a:t>Niranjan</a:t>
            </a:r>
            <a:r>
              <a:rPr lang="en-GB" dirty="0"/>
              <a:t> </a:t>
            </a:r>
            <a:r>
              <a:rPr lang="en-GB" dirty="0" err="1"/>
              <a:t>Prajapati</a:t>
            </a:r>
            <a:r>
              <a:rPr lang="en-GB" dirty="0"/>
              <a:t> </a:t>
            </a:r>
            <a:r>
              <a:rPr lang="en-GB" dirty="0" smtClean="0"/>
              <a:t>(NEP)	Room 13: </a:t>
            </a:r>
            <a:r>
              <a:rPr lang="en-GB" dirty="0"/>
              <a:t>IA Gibbons, Robert </a:t>
            </a:r>
            <a:r>
              <a:rPr lang="en-GB" dirty="0" smtClean="0"/>
              <a:t> (NZL)</a:t>
            </a:r>
          </a:p>
          <a:p>
            <a:pPr marL="0" indent="0">
              <a:buNone/>
            </a:pPr>
            <a:r>
              <a:rPr lang="en-GB" dirty="0" smtClean="0"/>
              <a:t>Room 7: </a:t>
            </a:r>
            <a:r>
              <a:rPr lang="en-GB" dirty="0"/>
              <a:t>IA </a:t>
            </a:r>
            <a:r>
              <a:rPr lang="en-GB" dirty="0" err="1"/>
              <a:t>Sainbayar</a:t>
            </a:r>
            <a:r>
              <a:rPr lang="en-GB" dirty="0"/>
              <a:t>, </a:t>
            </a:r>
            <a:r>
              <a:rPr lang="en-GB" dirty="0" err="1"/>
              <a:t>Tserendorj</a:t>
            </a:r>
            <a:r>
              <a:rPr lang="en-GB" dirty="0"/>
              <a:t> </a:t>
            </a:r>
            <a:r>
              <a:rPr lang="en-GB" dirty="0" smtClean="0"/>
              <a:t>(MGL)</a:t>
            </a:r>
          </a:p>
        </p:txBody>
      </p:sp>
    </p:spTree>
    <p:extLst>
      <p:ext uri="{BB962C8B-B14F-4D97-AF65-F5344CB8AC3E}">
        <p14:creationId xmlns:p14="http://schemas.microsoft.com/office/powerpoint/2010/main" val="2058404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30941" y="1066800"/>
            <a:ext cx="9628094" cy="4647426"/>
          </a:xfrm>
          <a:prstGeom prst="rect">
            <a:avLst/>
          </a:prstGeom>
          <a:noFill/>
        </p:spPr>
        <p:txBody>
          <a:bodyPr wrap="square" rtlCol="0">
            <a:spAutoFit/>
          </a:bodyPr>
          <a:lstStyle/>
          <a:p>
            <a:r>
              <a:rPr lang="en-GB" sz="4000" dirty="0" smtClean="0"/>
              <a:t>Technical Delegate</a:t>
            </a:r>
          </a:p>
          <a:p>
            <a:r>
              <a:rPr lang="en-GB" dirty="0" err="1" smtClean="0"/>
              <a:t>Casto</a:t>
            </a:r>
            <a:r>
              <a:rPr lang="en-GB" dirty="0" smtClean="0"/>
              <a:t> </a:t>
            </a:r>
            <a:r>
              <a:rPr lang="en-GB" dirty="0" err="1" smtClean="0"/>
              <a:t>Abundo</a:t>
            </a:r>
            <a:r>
              <a:rPr lang="en-GB" dirty="0" smtClean="0"/>
              <a:t> (PHI)</a:t>
            </a:r>
          </a:p>
          <a:p>
            <a:endParaRPr lang="en-GB" dirty="0" smtClean="0"/>
          </a:p>
          <a:p>
            <a:r>
              <a:rPr lang="en-GB" sz="4000" dirty="0" smtClean="0"/>
              <a:t>Appeals Committee:</a:t>
            </a:r>
          </a:p>
          <a:p>
            <a:endParaRPr lang="en-GB" dirty="0"/>
          </a:p>
          <a:p>
            <a:r>
              <a:rPr lang="en-GB" dirty="0" smtClean="0"/>
              <a:t>Chairman: Bharat Singh (IND)</a:t>
            </a:r>
          </a:p>
          <a:p>
            <a:endParaRPr lang="en-GB" dirty="0" smtClean="0"/>
          </a:p>
          <a:p>
            <a:r>
              <a:rPr lang="en-GB" dirty="0" smtClean="0"/>
              <a:t>Member: Paul Spiller (NZL)</a:t>
            </a:r>
          </a:p>
          <a:p>
            <a:endParaRPr lang="en-GB" dirty="0" smtClean="0"/>
          </a:p>
          <a:p>
            <a:r>
              <a:rPr lang="en-GB" dirty="0" smtClean="0"/>
              <a:t>Member: </a:t>
            </a:r>
            <a:r>
              <a:rPr lang="en-GB" dirty="0" err="1" smtClean="0"/>
              <a:t>Husan</a:t>
            </a:r>
            <a:r>
              <a:rPr lang="en-GB" dirty="0" smtClean="0"/>
              <a:t> </a:t>
            </a:r>
            <a:r>
              <a:rPr lang="en-GB" dirty="0" err="1" smtClean="0"/>
              <a:t>Turdialiev</a:t>
            </a:r>
            <a:r>
              <a:rPr lang="en-GB" dirty="0" smtClean="0"/>
              <a:t> (UZB)</a:t>
            </a:r>
          </a:p>
          <a:p>
            <a:endParaRPr lang="en-GB" dirty="0" smtClean="0"/>
          </a:p>
          <a:p>
            <a:r>
              <a:rPr lang="en-GB" dirty="0" smtClean="0"/>
              <a:t>1</a:t>
            </a:r>
            <a:r>
              <a:rPr lang="en-GB" baseline="30000" dirty="0" smtClean="0"/>
              <a:t>st</a:t>
            </a:r>
            <a:r>
              <a:rPr lang="en-GB" dirty="0" smtClean="0"/>
              <a:t> Reserve: </a:t>
            </a:r>
            <a:r>
              <a:rPr lang="en-GB" dirty="0" err="1" smtClean="0"/>
              <a:t>Dhafer</a:t>
            </a:r>
            <a:r>
              <a:rPr lang="en-GB" dirty="0" smtClean="0"/>
              <a:t> Al </a:t>
            </a:r>
            <a:r>
              <a:rPr lang="en-GB" dirty="0" err="1" smtClean="0"/>
              <a:t>Madhloum</a:t>
            </a:r>
            <a:r>
              <a:rPr lang="en-GB" dirty="0" smtClean="0"/>
              <a:t> (IRQ)</a:t>
            </a:r>
          </a:p>
          <a:p>
            <a:endParaRPr lang="en-GB" dirty="0" smtClean="0"/>
          </a:p>
          <a:p>
            <a:r>
              <a:rPr lang="en-GB" dirty="0" smtClean="0"/>
              <a:t>2</a:t>
            </a:r>
            <a:r>
              <a:rPr lang="en-GB" baseline="30000" dirty="0" smtClean="0"/>
              <a:t>nd</a:t>
            </a:r>
            <a:r>
              <a:rPr lang="en-GB" dirty="0" smtClean="0"/>
              <a:t> Reserve: Dang Tat </a:t>
            </a:r>
            <a:r>
              <a:rPr lang="en-GB" dirty="0" err="1" smtClean="0"/>
              <a:t>Thang</a:t>
            </a:r>
            <a:r>
              <a:rPr lang="en-GB" dirty="0" smtClean="0"/>
              <a:t> (VIE)</a:t>
            </a:r>
          </a:p>
        </p:txBody>
      </p:sp>
    </p:spTree>
    <p:extLst>
      <p:ext uri="{BB962C8B-B14F-4D97-AF65-F5344CB8AC3E}">
        <p14:creationId xmlns:p14="http://schemas.microsoft.com/office/powerpoint/2010/main" val="3729700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639FF5-7385-45A8-ACFF-3D652192B953}"/>
              </a:ext>
            </a:extLst>
          </p:cNvPr>
          <p:cNvSpPr>
            <a:spLocks noGrp="1"/>
          </p:cNvSpPr>
          <p:nvPr>
            <p:ph type="title"/>
          </p:nvPr>
        </p:nvSpPr>
        <p:spPr>
          <a:xfrm>
            <a:off x="646111" y="452718"/>
            <a:ext cx="9404723" cy="945776"/>
          </a:xfrm>
        </p:spPr>
        <p:txBody>
          <a:bodyPr/>
          <a:lstStyle/>
          <a:p>
            <a:r>
              <a:rPr lang="en-GB" dirty="0"/>
              <a:t>Regulations</a:t>
            </a:r>
          </a:p>
        </p:txBody>
      </p:sp>
      <p:sp>
        <p:nvSpPr>
          <p:cNvPr id="3" name="Content Placeholder 2">
            <a:extLst>
              <a:ext uri="{FF2B5EF4-FFF2-40B4-BE49-F238E27FC236}">
                <a16:creationId xmlns="" xmlns:a16="http://schemas.microsoft.com/office/drawing/2014/main" id="{0A9E3B2E-B9C7-4918-B0E7-35BB5C8F6A2E}"/>
              </a:ext>
            </a:extLst>
          </p:cNvPr>
          <p:cNvSpPr>
            <a:spLocks noGrp="1"/>
          </p:cNvSpPr>
          <p:nvPr>
            <p:ph idx="1"/>
          </p:nvPr>
        </p:nvSpPr>
        <p:spPr>
          <a:xfrm>
            <a:off x="762653" y="1461247"/>
            <a:ext cx="8946541" cy="4195481"/>
          </a:xfrm>
        </p:spPr>
        <p:txBody>
          <a:bodyPr/>
          <a:lstStyle/>
          <a:p>
            <a:pPr marL="0" indent="0">
              <a:buNone/>
            </a:pPr>
            <a:r>
              <a:rPr lang="en-GB" dirty="0"/>
              <a:t>You have already received:</a:t>
            </a:r>
          </a:p>
          <a:p>
            <a:pPr>
              <a:buFontTx/>
              <a:buChar char="-"/>
            </a:pPr>
            <a:r>
              <a:rPr lang="en-GB" dirty="0" smtClean="0"/>
              <a:t>Regulations</a:t>
            </a:r>
          </a:p>
          <a:p>
            <a:pPr>
              <a:buFontTx/>
              <a:buChar char="-"/>
            </a:pPr>
            <a:r>
              <a:rPr lang="en-GB" dirty="0" smtClean="0"/>
              <a:t>Technical </a:t>
            </a:r>
            <a:r>
              <a:rPr lang="en-GB" dirty="0"/>
              <a:t>Information</a:t>
            </a:r>
          </a:p>
          <a:p>
            <a:pPr>
              <a:buFontTx/>
              <a:buChar char="-"/>
            </a:pPr>
            <a:r>
              <a:rPr lang="en-GB" dirty="0"/>
              <a:t>Setup Information</a:t>
            </a:r>
          </a:p>
          <a:p>
            <a:pPr>
              <a:buFontTx/>
              <a:buChar char="-"/>
            </a:pPr>
            <a:r>
              <a:rPr lang="en-GB" dirty="0"/>
              <a:t>Other </a:t>
            </a:r>
            <a:r>
              <a:rPr lang="en-GB" dirty="0" smtClean="0"/>
              <a:t>Information</a:t>
            </a:r>
          </a:p>
          <a:p>
            <a:pPr>
              <a:buFontTx/>
              <a:buChar char="-"/>
            </a:pPr>
            <a:r>
              <a:rPr lang="en-GB" dirty="0" smtClean="0"/>
              <a:t>List of Team Composition and Chess.com user names</a:t>
            </a:r>
          </a:p>
          <a:p>
            <a:pPr>
              <a:buFontTx/>
              <a:buChar char="-"/>
            </a:pPr>
            <a:r>
              <a:rPr lang="en-GB" dirty="0" smtClean="0"/>
              <a:t>List of Breakout Rooms and links to Chess.com clubs</a:t>
            </a:r>
          </a:p>
          <a:p>
            <a:pPr>
              <a:buFontTx/>
              <a:buChar char="-"/>
            </a:pPr>
            <a:r>
              <a:rPr lang="en-GB" dirty="0" smtClean="0"/>
              <a:t>It is mandatory that your players join their respective clubs.</a:t>
            </a:r>
            <a:endParaRPr lang="en-GB" dirty="0"/>
          </a:p>
          <a:p>
            <a:pPr>
              <a:buFontTx/>
              <a:buChar char="-"/>
            </a:pPr>
            <a:r>
              <a:rPr lang="en-GB" dirty="0" smtClean="0"/>
              <a:t>Arbiters check in clubs if players are on </a:t>
            </a:r>
            <a:r>
              <a:rPr lang="en-GB" b="1" dirty="0" smtClean="0"/>
              <a:t>/live</a:t>
            </a:r>
            <a:r>
              <a:rPr lang="en-GB" dirty="0" smtClean="0"/>
              <a:t>.</a:t>
            </a:r>
            <a:endParaRPr lang="en-GB" dirty="0"/>
          </a:p>
          <a:p>
            <a:pPr>
              <a:buFontTx/>
              <a:buChar char="-"/>
            </a:pPr>
            <a:endParaRPr lang="en-GB" dirty="0"/>
          </a:p>
          <a:p>
            <a:pPr>
              <a:buFontTx/>
              <a:buChar char="-"/>
            </a:pPr>
            <a:endParaRPr lang="en-GB" dirty="0" smtClean="0"/>
          </a:p>
          <a:p>
            <a:pPr>
              <a:buFontTx/>
              <a:buChar char="-"/>
            </a:pPr>
            <a:endParaRPr lang="en-GB" dirty="0"/>
          </a:p>
          <a:p>
            <a:pPr>
              <a:buFontTx/>
              <a:buChar char="-"/>
            </a:pPr>
            <a:endParaRPr lang="en-GB" dirty="0" smtClean="0"/>
          </a:p>
        </p:txBody>
      </p:sp>
    </p:spTree>
    <p:extLst>
      <p:ext uri="{BB962C8B-B14F-4D97-AF65-F5344CB8AC3E}">
        <p14:creationId xmlns:p14="http://schemas.microsoft.com/office/powerpoint/2010/main" val="1077567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FB5DDC-4A82-4254-A44F-37DAD6905073}"/>
              </a:ext>
            </a:extLst>
          </p:cNvPr>
          <p:cNvSpPr>
            <a:spLocks noGrp="1"/>
          </p:cNvSpPr>
          <p:nvPr>
            <p:ph type="title"/>
          </p:nvPr>
        </p:nvSpPr>
        <p:spPr/>
        <p:txBody>
          <a:bodyPr/>
          <a:lstStyle/>
          <a:p>
            <a:r>
              <a:rPr lang="en-GB" dirty="0"/>
              <a:t>Technical Information - Summary</a:t>
            </a:r>
          </a:p>
        </p:txBody>
      </p:sp>
      <p:sp>
        <p:nvSpPr>
          <p:cNvPr id="3" name="Content Placeholder 2">
            <a:extLst>
              <a:ext uri="{FF2B5EF4-FFF2-40B4-BE49-F238E27FC236}">
                <a16:creationId xmlns="" xmlns:a16="http://schemas.microsoft.com/office/drawing/2014/main" id="{41116A40-448E-4F15-8397-57E8FF14CCCA}"/>
              </a:ext>
            </a:extLst>
          </p:cNvPr>
          <p:cNvSpPr>
            <a:spLocks noGrp="1"/>
          </p:cNvSpPr>
          <p:nvPr>
            <p:ph idx="1"/>
          </p:nvPr>
        </p:nvSpPr>
        <p:spPr/>
        <p:txBody>
          <a:bodyPr/>
          <a:lstStyle/>
          <a:p>
            <a:r>
              <a:rPr lang="en-GB" dirty="0"/>
              <a:t>Modern computer required </a:t>
            </a:r>
            <a:r>
              <a:rPr lang="en-GB" dirty="0" smtClean="0"/>
              <a:t>(no tablets or phones)</a:t>
            </a:r>
            <a:endParaRPr lang="en-GB" dirty="0"/>
          </a:p>
          <a:p>
            <a:pPr marL="0" indent="0">
              <a:buNone/>
            </a:pPr>
            <a:endParaRPr lang="en-GB" dirty="0"/>
          </a:p>
          <a:p>
            <a:pPr marL="0" indent="0">
              <a:buNone/>
            </a:pPr>
            <a:r>
              <a:rPr lang="en-GB" dirty="0"/>
              <a:t>Summary of the checks:</a:t>
            </a:r>
          </a:p>
          <a:p>
            <a:r>
              <a:rPr lang="en-GB" dirty="0"/>
              <a:t>Webcam</a:t>
            </a:r>
          </a:p>
          <a:p>
            <a:r>
              <a:rPr lang="en-GB" dirty="0"/>
              <a:t>Microphone</a:t>
            </a:r>
          </a:p>
          <a:p>
            <a:r>
              <a:rPr lang="en-GB" dirty="0"/>
              <a:t>Speakers</a:t>
            </a:r>
          </a:p>
          <a:p>
            <a:endParaRPr lang="en-GB" dirty="0"/>
          </a:p>
          <a:p>
            <a:r>
              <a:rPr lang="en-GB" dirty="0"/>
              <a:t>The playing area should be cleared of all non-essential electronic items </a:t>
            </a:r>
          </a:p>
        </p:txBody>
      </p:sp>
    </p:spTree>
    <p:extLst>
      <p:ext uri="{BB962C8B-B14F-4D97-AF65-F5344CB8AC3E}">
        <p14:creationId xmlns:p14="http://schemas.microsoft.com/office/powerpoint/2010/main" val="31367447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14448</TotalTime>
  <Words>1030</Words>
  <Application>Microsoft Office PowerPoint</Application>
  <PresentationFormat>Widescreen</PresentationFormat>
  <Paragraphs>172</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Century Gothic</vt:lpstr>
      <vt:lpstr>Wingdings 3</vt:lpstr>
      <vt:lpstr>Ion</vt:lpstr>
      <vt:lpstr>Asian Online Nations Cup</vt:lpstr>
      <vt:lpstr>Tournament Overview</vt:lpstr>
      <vt:lpstr>Tournament Spirit</vt:lpstr>
      <vt:lpstr>Tournament Schedule</vt:lpstr>
      <vt:lpstr>Tournament System</vt:lpstr>
      <vt:lpstr>Arbiters</vt:lpstr>
      <vt:lpstr>PowerPoint Presentation</vt:lpstr>
      <vt:lpstr>Regulations</vt:lpstr>
      <vt:lpstr>Technical Information - Summary</vt:lpstr>
      <vt:lpstr>Technical Information - Summary</vt:lpstr>
      <vt:lpstr>Technical Information - Summary</vt:lpstr>
      <vt:lpstr>Setup Information - Summary </vt:lpstr>
      <vt:lpstr>Other Information - Summary</vt:lpstr>
      <vt:lpstr>Overriding Chess.com results</vt:lpstr>
      <vt:lpstr>Miscellaneous Information</vt:lpstr>
      <vt:lpstr>Team Submission</vt:lpstr>
      <vt:lpstr>Team Submission Example Passwords have been sent to all team captains. Please test and practice submiting line-up for first round. You may contact Tournament Director Mehrdad Pahlevanzadeh for assistance.</vt:lpstr>
      <vt:lpstr>Color</vt:lpstr>
      <vt:lpstr>Disconnection of Matches</vt:lpstr>
      <vt:lpstr>Disconnections</vt:lpstr>
      <vt:lpstr>PowerPoint Presentation</vt:lpstr>
      <vt:lpstr>Individual Board Awards  Players assigned to the same board number in their respective team lists shall be in competition for individual board prizes namely: gold, silver and bronze certificates.   For the purposes of this award, the players’ performance rating in the Preliminaries shall be compared.   If the performance rating is equal, the tie shall be broken in the following order:   (a) the number of games (more is better); (b) Direct Encounter; (c) average rating of opponents, higher is better. (d) the greater number of wins.   Only players who have played a minimum of 6 games shall be eligible for board prizes on boards 1 to 4 and 5 games for board 5.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FIDE Online Olympiad</dc:title>
  <dc:creator>Alex Holowczak</dc:creator>
  <cp:lastModifiedBy>Microsoft account</cp:lastModifiedBy>
  <cp:revision>197</cp:revision>
  <dcterms:created xsi:type="dcterms:W3CDTF">2020-07-19T09:07:20Z</dcterms:created>
  <dcterms:modified xsi:type="dcterms:W3CDTF">2020-10-09T09:24:31Z</dcterms:modified>
</cp:coreProperties>
</file>